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5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9144000" cy="5143500" type="screen16x9"/>
  <p:notesSz cx="6858000" cy="9144000"/>
  <p:embeddedFontLst>
    <p:embeddedFont>
      <p:font typeface="Gill Sans" panose="020B0604020202020204" charset="0"/>
      <p:regular r:id="rId52"/>
      <p:bold r:id="rId53"/>
    </p:embeddedFont>
    <p:embeddedFont>
      <p:font typeface="Calibri" panose="020F0502020204030204" pitchFamily="34" charset="0"/>
      <p:regular r:id="rId54"/>
      <p:bold r:id="rId55"/>
      <p:italic r:id="rId56"/>
      <p:boldItalic r:id="rId57"/>
    </p:embeddedFont>
    <p:embeddedFont>
      <p:font typeface="Spectral" panose="020B0604020202020204" charset="0"/>
      <p:regular r:id="rId58"/>
      <p:bold r:id="rId59"/>
      <p:italic r:id="rId60"/>
      <p:boldItalic r:id="rId61"/>
    </p:embeddedFont>
    <p:embeddedFont>
      <p:font typeface="Roboto" panose="020B060402020202020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42099cb3b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d42099cb3b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220df258a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1220df258a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20df258a2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1220df258a2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220df258a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1220df258a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20df258a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1220df258a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220df258a2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1220df258a2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220df258a2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1220df258a2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e69dad1c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11e69dad1c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d440d2567c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d440d2567c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1e69dad1c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11e69dad1c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220df258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1220df258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42099cb3b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d42099cb3b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220df258a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1220df258a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220df258a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1220df258a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42099cb3b_2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d42099cb3b_2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1f8f8991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121f8f8991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21f8f899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121f8f899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d42099cb3b_2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gd42099cb3b_2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21f8f8991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121f8f8991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21f8f8991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g121f8f8991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21f8f8991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121f8f8991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21f8f8991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121f8f8991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d42099cb3b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d42099cb3b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21f8f8991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121f8f8991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21f8f8991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121f8f8991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21f8f8991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g121f8f8991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21f8f8991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121f8f8991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21f8f8991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121f8f89913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21f8f8991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g121f8f89913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21f8f8991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121f8f89913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1e69dad1c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g11e69dad1c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d42099cb3b_2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gd42099cb3b_2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1f8f8991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g121f8f89913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20df258a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1220df258a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21f8f8991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121f8f89913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21f8f8991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g121f8f89913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21f8f8991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121f8f8991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21f8f89913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g121f8f89913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e69dad1c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g11e69dad1c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d42099cb3b_2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d42099cb3b_2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1f8f8991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g121f8f8991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d42099cb3b_2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d42099cb3b_2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d42099cb3b_2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gd42099cb3b_2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20df258a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1220df258a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220df258a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1220df258a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20df258a2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1220df258a2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20df258a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1220df258a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20df258a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1220df258a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spcBef>
                <a:spcPts val="0"/>
              </a:spcBef>
              <a:spcAft>
                <a:spcPts val="0"/>
              </a:spcAft>
              <a:buClr>
                <a:schemeClr val="lt1"/>
              </a:buClr>
              <a:buSzPts val="4100"/>
              <a:buFont typeface="Gill Sans"/>
              <a:buNone/>
              <a:defRPr sz="2400" b="1">
                <a:latin typeface="Spectral"/>
                <a:ea typeface="Spectral"/>
                <a:cs typeface="Spectral"/>
                <a:sym typeface="Spectr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63" name="Google Shape;63;p14"/>
          <p:cNvSpPr txBox="1">
            <a:spLocks noGrp="1"/>
          </p:cNvSpPr>
          <p:nvPr>
            <p:ph type="dt" idx="10"/>
          </p:nvPr>
        </p:nvSpPr>
        <p:spPr>
          <a:xfrm>
            <a:off x="582931" y="4866201"/>
            <a:ext cx="2057400" cy="174907"/>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 name="Google Shape;64;p14"/>
          <p:cNvSpPr txBox="1">
            <a:spLocks noGrp="1"/>
          </p:cNvSpPr>
          <p:nvPr>
            <p:ph type="ftr" idx="11"/>
          </p:nvPr>
        </p:nvSpPr>
        <p:spPr>
          <a:xfrm>
            <a:off x="3028950" y="4866201"/>
            <a:ext cx="3086100" cy="174907"/>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4"/>
          <p:cNvSpPr txBox="1">
            <a:spLocks noGrp="1"/>
          </p:cNvSpPr>
          <p:nvPr>
            <p:ph type="sldNum" idx="12"/>
          </p:nvPr>
        </p:nvSpPr>
        <p:spPr>
          <a:xfrm>
            <a:off x="6503670" y="4866201"/>
            <a:ext cx="2057400" cy="17490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582931" y="273844"/>
            <a:ext cx="7978200" cy="994200"/>
          </a:xfrm>
          <a:prstGeom prst="rect">
            <a:avLst/>
          </a:prstGeom>
          <a:noFill/>
          <a:ln>
            <a:noFill/>
          </a:ln>
        </p:spPr>
        <p:txBody>
          <a:bodyPr spcFirstLastPara="1" wrap="square" lIns="68575" tIns="34275" rIns="68575" bIns="34275" anchor="ctr" anchorCtr="0">
            <a:normAutofit/>
          </a:bodyPr>
          <a:lstStyle>
            <a:lvl1pPr lvl="0">
              <a:spcBef>
                <a:spcPts val="0"/>
              </a:spcBef>
              <a:spcAft>
                <a:spcPts val="0"/>
              </a:spcAft>
              <a:buClr>
                <a:schemeClr val="lt1"/>
              </a:buClr>
              <a:buSzPts val="1400"/>
              <a:buNone/>
              <a:defRPr sz="2211" b="1">
                <a:latin typeface="Spectral"/>
                <a:ea typeface="Spectral"/>
                <a:cs typeface="Spectral"/>
                <a:sym typeface="Spectr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5"/>
          <p:cNvSpPr txBox="1">
            <a:spLocks noGrp="1"/>
          </p:cNvSpPr>
          <p:nvPr>
            <p:ph type="body" idx="1"/>
          </p:nvPr>
        </p:nvSpPr>
        <p:spPr>
          <a:xfrm>
            <a:off x="708431" y="1324394"/>
            <a:ext cx="7978200" cy="3263400"/>
          </a:xfrm>
          <a:prstGeom prst="rect">
            <a:avLst/>
          </a:prstGeom>
          <a:noFill/>
          <a:ln>
            <a:noFill/>
          </a:ln>
        </p:spPr>
        <p:txBody>
          <a:bodyPr spcFirstLastPara="1" wrap="square" lIns="68575" tIns="34275" rIns="68575" bIns="34275" anchor="t" anchorCtr="0">
            <a:normAutofit/>
          </a:bodyPr>
          <a:lstStyle>
            <a:lvl1pPr marL="457200" lvl="0" indent="-317500">
              <a:spcBef>
                <a:spcPts val="0"/>
              </a:spcBef>
              <a:spcAft>
                <a:spcPts val="0"/>
              </a:spcAft>
              <a:buSzPts val="1400"/>
              <a:buChar char="•"/>
              <a:defRPr>
                <a:latin typeface="Spectral"/>
                <a:ea typeface="Spectral"/>
                <a:cs typeface="Spectral"/>
                <a:sym typeface="Spectral"/>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69" name="Google Shape;69;p15"/>
          <p:cNvSpPr txBox="1">
            <a:spLocks noGrp="1"/>
          </p:cNvSpPr>
          <p:nvPr>
            <p:ph type="dt" idx="10"/>
          </p:nvPr>
        </p:nvSpPr>
        <p:spPr>
          <a:xfrm>
            <a:off x="582931" y="4866201"/>
            <a:ext cx="2057400" cy="174907"/>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5"/>
          <p:cNvSpPr txBox="1">
            <a:spLocks noGrp="1"/>
          </p:cNvSpPr>
          <p:nvPr>
            <p:ph type="ftr" idx="11"/>
          </p:nvPr>
        </p:nvSpPr>
        <p:spPr>
          <a:xfrm>
            <a:off x="3028950" y="4866201"/>
            <a:ext cx="3086100" cy="174907"/>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15"/>
          <p:cNvSpPr txBox="1">
            <a:spLocks noGrp="1"/>
          </p:cNvSpPr>
          <p:nvPr>
            <p:ph type="sldNum" idx="12"/>
          </p:nvPr>
        </p:nvSpPr>
        <p:spPr>
          <a:xfrm>
            <a:off x="6503670" y="4866201"/>
            <a:ext cx="2057400" cy="17490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582931" y="273844"/>
            <a:ext cx="797813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6"/>
          <p:cNvSpPr txBox="1">
            <a:spLocks noGrp="1"/>
          </p:cNvSpPr>
          <p:nvPr>
            <p:ph type="body" idx="1"/>
          </p:nvPr>
        </p:nvSpPr>
        <p:spPr>
          <a:xfrm>
            <a:off x="582930" y="1369219"/>
            <a:ext cx="393192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75" name="Google Shape;75;p16"/>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76" name="Google Shape;76;p16"/>
          <p:cNvSpPr txBox="1">
            <a:spLocks noGrp="1"/>
          </p:cNvSpPr>
          <p:nvPr>
            <p:ph type="dt" idx="10"/>
          </p:nvPr>
        </p:nvSpPr>
        <p:spPr>
          <a:xfrm>
            <a:off x="582931" y="4866201"/>
            <a:ext cx="2057400" cy="174907"/>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6"/>
          <p:cNvSpPr txBox="1">
            <a:spLocks noGrp="1"/>
          </p:cNvSpPr>
          <p:nvPr>
            <p:ph type="ftr" idx="11"/>
          </p:nvPr>
        </p:nvSpPr>
        <p:spPr>
          <a:xfrm>
            <a:off x="3028950" y="4866201"/>
            <a:ext cx="3086100" cy="174907"/>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6"/>
          <p:cNvSpPr txBox="1">
            <a:spLocks noGrp="1"/>
          </p:cNvSpPr>
          <p:nvPr>
            <p:ph type="sldNum" idx="12"/>
          </p:nvPr>
        </p:nvSpPr>
        <p:spPr>
          <a:xfrm>
            <a:off x="6503670" y="4866201"/>
            <a:ext cx="2057400" cy="17490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582930" y="342900"/>
            <a:ext cx="2996089"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Gill San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7"/>
          <p:cNvSpPr txBox="1">
            <a:spLocks noGrp="1"/>
          </p:cNvSpPr>
          <p:nvPr>
            <p:ph type="body" idx="1"/>
          </p:nvPr>
        </p:nvSpPr>
        <p:spPr>
          <a:xfrm>
            <a:off x="3887391" y="342901"/>
            <a:ext cx="4629150" cy="4052888"/>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800"/>
              </a:spcBef>
              <a:spcAft>
                <a:spcPts val="0"/>
              </a:spcAft>
              <a:buSzPts val="1500"/>
              <a:buChar char="•"/>
              <a:defRPr sz="1500"/>
            </a:lvl1pPr>
            <a:lvl2pPr marL="914400" lvl="1" indent="-317500" algn="l">
              <a:lnSpc>
                <a:spcPct val="90000"/>
              </a:lnSpc>
              <a:spcBef>
                <a:spcPts val="400"/>
              </a:spcBef>
              <a:spcAft>
                <a:spcPts val="0"/>
              </a:spcAft>
              <a:buSzPts val="1400"/>
              <a:buChar char="•"/>
              <a:defRPr sz="1400"/>
            </a:lvl2pPr>
            <a:lvl3pPr marL="1371600" lvl="2" indent="-304800" algn="l">
              <a:lnSpc>
                <a:spcPct val="90000"/>
              </a:lnSpc>
              <a:spcBef>
                <a:spcPts val="400"/>
              </a:spcBef>
              <a:spcAft>
                <a:spcPts val="0"/>
              </a:spcAft>
              <a:buSzPts val="1200"/>
              <a:buChar char="•"/>
              <a:defRPr sz="1200"/>
            </a:lvl3pPr>
            <a:lvl4pPr marL="1828800" lvl="3" indent="-298450" algn="l">
              <a:lnSpc>
                <a:spcPct val="90000"/>
              </a:lnSpc>
              <a:spcBef>
                <a:spcPts val="400"/>
              </a:spcBef>
              <a:spcAft>
                <a:spcPts val="0"/>
              </a:spcAft>
              <a:buSzPts val="1100"/>
              <a:buChar char="•"/>
              <a:defRPr sz="1100"/>
            </a:lvl4pPr>
            <a:lvl5pPr marL="2286000" lvl="4" indent="-298450" algn="l">
              <a:lnSpc>
                <a:spcPct val="90000"/>
              </a:lnSpc>
              <a:spcBef>
                <a:spcPts val="400"/>
              </a:spcBef>
              <a:spcAft>
                <a:spcPts val="0"/>
              </a:spcAft>
              <a:buSzPts val="1100"/>
              <a:buChar char="•"/>
              <a:defRPr sz="1100"/>
            </a:lvl5pPr>
            <a:lvl6pPr marL="2743200" lvl="5" indent="-323850" algn="l">
              <a:lnSpc>
                <a:spcPct val="90000"/>
              </a:lnSpc>
              <a:spcBef>
                <a:spcPts val="400"/>
              </a:spcBef>
              <a:spcAft>
                <a:spcPts val="0"/>
              </a:spcAft>
              <a:buClr>
                <a:schemeClr val="lt1"/>
              </a:buClr>
              <a:buSzPts val="1500"/>
              <a:buChar char="•"/>
              <a:defRPr sz="1500"/>
            </a:lvl6pPr>
            <a:lvl7pPr marL="3200400" lvl="6" indent="-323850" algn="l">
              <a:lnSpc>
                <a:spcPct val="90000"/>
              </a:lnSpc>
              <a:spcBef>
                <a:spcPts val="400"/>
              </a:spcBef>
              <a:spcAft>
                <a:spcPts val="0"/>
              </a:spcAft>
              <a:buClr>
                <a:schemeClr val="lt1"/>
              </a:buClr>
              <a:buSzPts val="1500"/>
              <a:buChar char="•"/>
              <a:defRPr sz="1500"/>
            </a:lvl7pPr>
            <a:lvl8pPr marL="3657600" lvl="7" indent="-323850" algn="l">
              <a:lnSpc>
                <a:spcPct val="90000"/>
              </a:lnSpc>
              <a:spcBef>
                <a:spcPts val="400"/>
              </a:spcBef>
              <a:spcAft>
                <a:spcPts val="0"/>
              </a:spcAft>
              <a:buClr>
                <a:schemeClr val="lt1"/>
              </a:buClr>
              <a:buSzPts val="1500"/>
              <a:buChar char="•"/>
              <a:defRPr sz="1500"/>
            </a:lvl8pPr>
            <a:lvl9pPr marL="4114800" lvl="8" indent="-323850" algn="l">
              <a:lnSpc>
                <a:spcPct val="90000"/>
              </a:lnSpc>
              <a:spcBef>
                <a:spcPts val="400"/>
              </a:spcBef>
              <a:spcAft>
                <a:spcPts val="0"/>
              </a:spcAft>
              <a:buClr>
                <a:schemeClr val="lt1"/>
              </a:buClr>
              <a:buSzPts val="1500"/>
              <a:buChar char="•"/>
              <a:defRPr sz="1500"/>
            </a:lvl9pPr>
          </a:lstStyle>
          <a:p>
            <a:endParaRPr/>
          </a:p>
        </p:txBody>
      </p:sp>
      <p:sp>
        <p:nvSpPr>
          <p:cNvPr id="82" name="Google Shape;82;p17"/>
          <p:cNvSpPr txBox="1">
            <a:spLocks noGrp="1"/>
          </p:cNvSpPr>
          <p:nvPr>
            <p:ph type="body" idx="2"/>
          </p:nvPr>
        </p:nvSpPr>
        <p:spPr>
          <a:xfrm>
            <a:off x="582930" y="1669773"/>
            <a:ext cx="2996089" cy="2731967"/>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83" name="Google Shape;83;p17"/>
          <p:cNvSpPr txBox="1">
            <a:spLocks noGrp="1"/>
          </p:cNvSpPr>
          <p:nvPr>
            <p:ph type="dt" idx="10"/>
          </p:nvPr>
        </p:nvSpPr>
        <p:spPr>
          <a:xfrm>
            <a:off x="582931" y="4866201"/>
            <a:ext cx="2057400" cy="174907"/>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7"/>
          <p:cNvSpPr txBox="1">
            <a:spLocks noGrp="1"/>
          </p:cNvSpPr>
          <p:nvPr>
            <p:ph type="ftr" idx="11"/>
          </p:nvPr>
        </p:nvSpPr>
        <p:spPr>
          <a:xfrm>
            <a:off x="3028950" y="4866201"/>
            <a:ext cx="3086100" cy="174907"/>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7"/>
          <p:cNvSpPr txBox="1">
            <a:spLocks noGrp="1"/>
          </p:cNvSpPr>
          <p:nvPr>
            <p:ph type="sldNum" idx="12"/>
          </p:nvPr>
        </p:nvSpPr>
        <p:spPr>
          <a:xfrm>
            <a:off x="6503670" y="4866201"/>
            <a:ext cx="2057400" cy="17490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582931" y="273844"/>
            <a:ext cx="797813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18"/>
          <p:cNvSpPr txBox="1">
            <a:spLocks noGrp="1"/>
          </p:cNvSpPr>
          <p:nvPr>
            <p:ph type="dt" idx="10"/>
          </p:nvPr>
        </p:nvSpPr>
        <p:spPr>
          <a:xfrm>
            <a:off x="582931" y="4866201"/>
            <a:ext cx="2057400" cy="174907"/>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ftr" idx="11"/>
          </p:nvPr>
        </p:nvSpPr>
        <p:spPr>
          <a:xfrm>
            <a:off x="3028950" y="4866201"/>
            <a:ext cx="3086100" cy="174907"/>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8"/>
          <p:cNvSpPr txBox="1">
            <a:spLocks noGrp="1"/>
          </p:cNvSpPr>
          <p:nvPr>
            <p:ph type="sldNum" idx="12"/>
          </p:nvPr>
        </p:nvSpPr>
        <p:spPr>
          <a:xfrm>
            <a:off x="6503670" y="4866201"/>
            <a:ext cx="2057400" cy="17490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547720" y="1282304"/>
            <a:ext cx="7962868" cy="2069171"/>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100"/>
              <a:buFont typeface="Gill Sans"/>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 name="Google Shape;93;p19"/>
          <p:cNvSpPr txBox="1">
            <a:spLocks noGrp="1"/>
          </p:cNvSpPr>
          <p:nvPr>
            <p:ph type="body" idx="1"/>
          </p:nvPr>
        </p:nvSpPr>
        <p:spPr>
          <a:xfrm>
            <a:off x="547720" y="3442097"/>
            <a:ext cx="7962868"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lt1"/>
                </a:solidFill>
              </a:defRPr>
            </a:lvl1pPr>
            <a:lvl2pPr marL="914400" lvl="1" indent="-228600" algn="l">
              <a:lnSpc>
                <a:spcPct val="90000"/>
              </a:lnSpc>
              <a:spcBef>
                <a:spcPts val="400"/>
              </a:spcBef>
              <a:spcAft>
                <a:spcPts val="0"/>
              </a:spcAft>
              <a:buSzPts val="1500"/>
              <a:buNone/>
              <a:defRPr sz="1500">
                <a:solidFill>
                  <a:schemeClr val="lt1"/>
                </a:solidFill>
              </a:defRPr>
            </a:lvl2pPr>
            <a:lvl3pPr marL="1371600" lvl="2" indent="-228600" algn="l">
              <a:lnSpc>
                <a:spcPct val="90000"/>
              </a:lnSpc>
              <a:spcBef>
                <a:spcPts val="400"/>
              </a:spcBef>
              <a:spcAft>
                <a:spcPts val="0"/>
              </a:spcAft>
              <a:buSzPts val="1400"/>
              <a:buNone/>
              <a:defRPr sz="1400">
                <a:solidFill>
                  <a:schemeClr val="lt1"/>
                </a:solidFill>
              </a:defRPr>
            </a:lvl3pPr>
            <a:lvl4pPr marL="1828800" lvl="3" indent="-228600" algn="l">
              <a:lnSpc>
                <a:spcPct val="90000"/>
              </a:lnSpc>
              <a:spcBef>
                <a:spcPts val="400"/>
              </a:spcBef>
              <a:spcAft>
                <a:spcPts val="0"/>
              </a:spcAft>
              <a:buSzPts val="1200"/>
              <a:buNone/>
              <a:defRPr sz="1200">
                <a:solidFill>
                  <a:schemeClr val="lt1"/>
                </a:solidFill>
              </a:defRPr>
            </a:lvl4pPr>
            <a:lvl5pPr marL="2286000" lvl="4" indent="-228600" algn="l">
              <a:lnSpc>
                <a:spcPct val="90000"/>
              </a:lnSpc>
              <a:spcBef>
                <a:spcPts val="400"/>
              </a:spcBef>
              <a:spcAft>
                <a:spcPts val="0"/>
              </a:spcAft>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94" name="Google Shape;94;p19"/>
          <p:cNvSpPr txBox="1">
            <a:spLocks noGrp="1"/>
          </p:cNvSpPr>
          <p:nvPr>
            <p:ph type="dt" idx="10"/>
          </p:nvPr>
        </p:nvSpPr>
        <p:spPr>
          <a:xfrm>
            <a:off x="582931" y="4866201"/>
            <a:ext cx="2057400" cy="174907"/>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9"/>
          <p:cNvSpPr txBox="1">
            <a:spLocks noGrp="1"/>
          </p:cNvSpPr>
          <p:nvPr>
            <p:ph type="ftr" idx="11"/>
          </p:nvPr>
        </p:nvSpPr>
        <p:spPr>
          <a:xfrm>
            <a:off x="3028950" y="4866201"/>
            <a:ext cx="3086100" cy="174907"/>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19"/>
          <p:cNvSpPr txBox="1">
            <a:spLocks noGrp="1"/>
          </p:cNvSpPr>
          <p:nvPr>
            <p:ph type="sldNum" idx="12"/>
          </p:nvPr>
        </p:nvSpPr>
        <p:spPr>
          <a:xfrm>
            <a:off x="6503670" y="4866201"/>
            <a:ext cx="2057400" cy="17490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582930" y="273844"/>
            <a:ext cx="7933611"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20"/>
          <p:cNvSpPr txBox="1">
            <a:spLocks noGrp="1"/>
          </p:cNvSpPr>
          <p:nvPr>
            <p:ph type="body" idx="1"/>
          </p:nvPr>
        </p:nvSpPr>
        <p:spPr>
          <a:xfrm>
            <a:off x="582930" y="1352927"/>
            <a:ext cx="391525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100" name="Google Shape;100;p20"/>
          <p:cNvSpPr txBox="1">
            <a:spLocks noGrp="1"/>
          </p:cNvSpPr>
          <p:nvPr>
            <p:ph type="body" idx="2"/>
          </p:nvPr>
        </p:nvSpPr>
        <p:spPr>
          <a:xfrm>
            <a:off x="582930" y="2052797"/>
            <a:ext cx="3915251" cy="258945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01" name="Google Shape;101;p20"/>
          <p:cNvSpPr txBox="1">
            <a:spLocks noGrp="1"/>
          </p:cNvSpPr>
          <p:nvPr>
            <p:ph type="body" idx="3"/>
          </p:nvPr>
        </p:nvSpPr>
        <p:spPr>
          <a:xfrm>
            <a:off x="4629150" y="1352927"/>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102" name="Google Shape;102;p20"/>
          <p:cNvSpPr txBox="1">
            <a:spLocks noGrp="1"/>
          </p:cNvSpPr>
          <p:nvPr>
            <p:ph type="body" idx="4"/>
          </p:nvPr>
        </p:nvSpPr>
        <p:spPr>
          <a:xfrm>
            <a:off x="4629150" y="2052797"/>
            <a:ext cx="3887391" cy="258945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03" name="Google Shape;103;p20"/>
          <p:cNvSpPr txBox="1">
            <a:spLocks noGrp="1"/>
          </p:cNvSpPr>
          <p:nvPr>
            <p:ph type="dt" idx="10"/>
          </p:nvPr>
        </p:nvSpPr>
        <p:spPr>
          <a:xfrm>
            <a:off x="582931" y="4866201"/>
            <a:ext cx="2057400" cy="174907"/>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0"/>
          <p:cNvSpPr txBox="1">
            <a:spLocks noGrp="1"/>
          </p:cNvSpPr>
          <p:nvPr>
            <p:ph type="ftr" idx="11"/>
          </p:nvPr>
        </p:nvSpPr>
        <p:spPr>
          <a:xfrm>
            <a:off x="3028950" y="4866201"/>
            <a:ext cx="3086100" cy="174907"/>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0"/>
          <p:cNvSpPr txBox="1">
            <a:spLocks noGrp="1"/>
          </p:cNvSpPr>
          <p:nvPr>
            <p:ph type="sldNum" idx="12"/>
          </p:nvPr>
        </p:nvSpPr>
        <p:spPr>
          <a:xfrm>
            <a:off x="6503670" y="4866201"/>
            <a:ext cx="2057400" cy="17490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21"/>
          <p:cNvSpPr txBox="1">
            <a:spLocks noGrp="1"/>
          </p:cNvSpPr>
          <p:nvPr>
            <p:ph type="dt" idx="10"/>
          </p:nvPr>
        </p:nvSpPr>
        <p:spPr>
          <a:xfrm>
            <a:off x="582931" y="4866201"/>
            <a:ext cx="2057400" cy="174907"/>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8" name="Google Shape;108;p21"/>
          <p:cNvSpPr txBox="1">
            <a:spLocks noGrp="1"/>
          </p:cNvSpPr>
          <p:nvPr>
            <p:ph type="ftr" idx="11"/>
          </p:nvPr>
        </p:nvSpPr>
        <p:spPr>
          <a:xfrm>
            <a:off x="3028950" y="4866201"/>
            <a:ext cx="3086100" cy="174907"/>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1"/>
          <p:cNvSpPr txBox="1">
            <a:spLocks noGrp="1"/>
          </p:cNvSpPr>
          <p:nvPr>
            <p:ph type="sldNum" idx="12"/>
          </p:nvPr>
        </p:nvSpPr>
        <p:spPr>
          <a:xfrm>
            <a:off x="6503670" y="4866201"/>
            <a:ext cx="2057400" cy="17490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538515" y="342900"/>
            <a:ext cx="3040504"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Gill San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 name="Google Shape;112;p22"/>
          <p:cNvSpPr>
            <a:spLocks noGrp="1"/>
          </p:cNvSpPr>
          <p:nvPr>
            <p:ph type="pic" idx="2"/>
          </p:nvPr>
        </p:nvSpPr>
        <p:spPr>
          <a:xfrm>
            <a:off x="3887391" y="342901"/>
            <a:ext cx="4629150" cy="40528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D6638E"/>
              </a:buClr>
              <a:buSzPts val="2400"/>
              <a:buFont typeface="Arial"/>
              <a:buNone/>
              <a:defRPr sz="2400" b="0" i="0" u="none" strike="noStrike" cap="none">
                <a:solidFill>
                  <a:schemeClr val="lt1"/>
                </a:solidFill>
                <a:latin typeface="Calibri"/>
                <a:ea typeface="Calibri"/>
                <a:cs typeface="Calibri"/>
                <a:sym typeface="Calibri"/>
              </a:defRPr>
            </a:lvl1pPr>
            <a:lvl2pPr marR="0" lvl="1" algn="l" rtl="0">
              <a:lnSpc>
                <a:spcPct val="90000"/>
              </a:lnSpc>
              <a:spcBef>
                <a:spcPts val="400"/>
              </a:spcBef>
              <a:spcAft>
                <a:spcPts val="0"/>
              </a:spcAft>
              <a:buClr>
                <a:srgbClr val="D6638E"/>
              </a:buClr>
              <a:buSzPts val="2100"/>
              <a:buFont typeface="Arial"/>
              <a:buNone/>
              <a:defRPr sz="2100" b="0" i="0" u="none" strike="noStrike" cap="none">
                <a:solidFill>
                  <a:schemeClr val="lt1"/>
                </a:solidFill>
                <a:latin typeface="Calibri"/>
                <a:ea typeface="Calibri"/>
                <a:cs typeface="Calibri"/>
                <a:sym typeface="Calibri"/>
              </a:defRPr>
            </a:lvl2pPr>
            <a:lvl3pPr marR="0" lvl="2" algn="l" rtl="0">
              <a:lnSpc>
                <a:spcPct val="90000"/>
              </a:lnSpc>
              <a:spcBef>
                <a:spcPts val="400"/>
              </a:spcBef>
              <a:spcAft>
                <a:spcPts val="0"/>
              </a:spcAft>
              <a:buClr>
                <a:srgbClr val="D6638E"/>
              </a:buClr>
              <a:buSzPts val="1800"/>
              <a:buFont typeface="Arial"/>
              <a:buNone/>
              <a:defRPr sz="1800" b="0" i="0" u="none" strike="noStrike" cap="none">
                <a:solidFill>
                  <a:schemeClr val="lt1"/>
                </a:solidFill>
                <a:latin typeface="Calibri"/>
                <a:ea typeface="Calibri"/>
                <a:cs typeface="Calibri"/>
                <a:sym typeface="Calibri"/>
              </a:defRPr>
            </a:lvl3pPr>
            <a:lvl4pPr marR="0" lvl="3" algn="l" rtl="0">
              <a:lnSpc>
                <a:spcPct val="90000"/>
              </a:lnSpc>
              <a:spcBef>
                <a:spcPts val="400"/>
              </a:spcBef>
              <a:spcAft>
                <a:spcPts val="0"/>
              </a:spcAft>
              <a:buClr>
                <a:srgbClr val="D6638E"/>
              </a:buClr>
              <a:buSzPts val="1500"/>
              <a:buFont typeface="Arial"/>
              <a:buNone/>
              <a:defRPr sz="1500" b="0" i="0" u="none" strike="noStrike" cap="none">
                <a:solidFill>
                  <a:schemeClr val="lt1"/>
                </a:solidFill>
                <a:latin typeface="Calibri"/>
                <a:ea typeface="Calibri"/>
                <a:cs typeface="Calibri"/>
                <a:sym typeface="Calibri"/>
              </a:defRPr>
            </a:lvl4pPr>
            <a:lvl5pPr marR="0" lvl="4" algn="l" rtl="0">
              <a:lnSpc>
                <a:spcPct val="90000"/>
              </a:lnSpc>
              <a:spcBef>
                <a:spcPts val="400"/>
              </a:spcBef>
              <a:spcAft>
                <a:spcPts val="0"/>
              </a:spcAft>
              <a:buClr>
                <a:srgbClr val="D6638E"/>
              </a:buClr>
              <a:buSzPts val="1500"/>
              <a:buFont typeface="Arial"/>
              <a:buNone/>
              <a:defRPr sz="1500" b="0" i="0" u="none" strike="noStrike" cap="none">
                <a:solidFill>
                  <a:schemeClr val="lt1"/>
                </a:solidFill>
                <a:latin typeface="Calibri"/>
                <a:ea typeface="Calibri"/>
                <a:cs typeface="Calibri"/>
                <a:sym typeface="Calibri"/>
              </a:defRPr>
            </a:lvl5pPr>
            <a:lvl6pPr marR="0" lvl="5"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6pPr>
            <a:lvl7pPr marR="0" lvl="6"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7pPr>
            <a:lvl8pPr marR="0" lvl="7"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8pPr>
            <a:lvl9pPr marR="0" lvl="8"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9pPr>
          </a:lstStyle>
          <a:p>
            <a:endParaRPr/>
          </a:p>
        </p:txBody>
      </p:sp>
      <p:sp>
        <p:nvSpPr>
          <p:cNvPr id="113" name="Google Shape;113;p22"/>
          <p:cNvSpPr txBox="1">
            <a:spLocks noGrp="1"/>
          </p:cNvSpPr>
          <p:nvPr>
            <p:ph type="body" idx="1"/>
          </p:nvPr>
        </p:nvSpPr>
        <p:spPr>
          <a:xfrm>
            <a:off x="538515" y="1687663"/>
            <a:ext cx="3040504" cy="2714077"/>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500"/>
              <a:buNone/>
              <a:defRPr sz="15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114" name="Google Shape;114;p22"/>
          <p:cNvSpPr txBox="1">
            <a:spLocks noGrp="1"/>
          </p:cNvSpPr>
          <p:nvPr>
            <p:ph type="dt" idx="10"/>
          </p:nvPr>
        </p:nvSpPr>
        <p:spPr>
          <a:xfrm>
            <a:off x="582931" y="4866201"/>
            <a:ext cx="2057400" cy="174907"/>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2"/>
          <p:cNvSpPr txBox="1">
            <a:spLocks noGrp="1"/>
          </p:cNvSpPr>
          <p:nvPr>
            <p:ph type="ftr" idx="11"/>
          </p:nvPr>
        </p:nvSpPr>
        <p:spPr>
          <a:xfrm>
            <a:off x="3028950" y="4866201"/>
            <a:ext cx="3086100" cy="174907"/>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2"/>
          <p:cNvSpPr txBox="1">
            <a:spLocks noGrp="1"/>
          </p:cNvSpPr>
          <p:nvPr>
            <p:ph type="sldNum" idx="12"/>
          </p:nvPr>
        </p:nvSpPr>
        <p:spPr>
          <a:xfrm>
            <a:off x="6503670" y="4866201"/>
            <a:ext cx="2057400" cy="17490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582931" y="273844"/>
            <a:ext cx="797813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3"/>
          <p:cNvSpPr txBox="1">
            <a:spLocks noGrp="1"/>
          </p:cNvSpPr>
          <p:nvPr>
            <p:ph type="body" idx="1"/>
          </p:nvPr>
        </p:nvSpPr>
        <p:spPr>
          <a:xfrm rot="5400000">
            <a:off x="2940249" y="-988099"/>
            <a:ext cx="3263504" cy="797813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20" name="Google Shape;120;p23"/>
          <p:cNvSpPr txBox="1">
            <a:spLocks noGrp="1"/>
          </p:cNvSpPr>
          <p:nvPr>
            <p:ph type="dt" idx="10"/>
          </p:nvPr>
        </p:nvSpPr>
        <p:spPr>
          <a:xfrm>
            <a:off x="582931" y="4866201"/>
            <a:ext cx="2057400" cy="174907"/>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1" name="Google Shape;121;p23"/>
          <p:cNvSpPr txBox="1">
            <a:spLocks noGrp="1"/>
          </p:cNvSpPr>
          <p:nvPr>
            <p:ph type="ftr" idx="11"/>
          </p:nvPr>
        </p:nvSpPr>
        <p:spPr>
          <a:xfrm>
            <a:off x="3028950" y="4866201"/>
            <a:ext cx="3086100" cy="174907"/>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3"/>
          <p:cNvSpPr txBox="1">
            <a:spLocks noGrp="1"/>
          </p:cNvSpPr>
          <p:nvPr>
            <p:ph type="sldNum" idx="12"/>
          </p:nvPr>
        </p:nvSpPr>
        <p:spPr>
          <a:xfrm>
            <a:off x="6503670" y="4866201"/>
            <a:ext cx="2057400" cy="17490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24"/>
          <p:cNvSpPr txBox="1">
            <a:spLocks noGrp="1"/>
          </p:cNvSpPr>
          <p:nvPr>
            <p:ph type="body" idx="1"/>
          </p:nvPr>
        </p:nvSpPr>
        <p:spPr>
          <a:xfrm rot="5400000">
            <a:off x="1326713" y="-469939"/>
            <a:ext cx="4358879" cy="584644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26" name="Google Shape;126;p24"/>
          <p:cNvSpPr txBox="1">
            <a:spLocks noGrp="1"/>
          </p:cNvSpPr>
          <p:nvPr>
            <p:ph type="dt" idx="10"/>
          </p:nvPr>
        </p:nvSpPr>
        <p:spPr>
          <a:xfrm>
            <a:off x="582931" y="4866201"/>
            <a:ext cx="2057400" cy="174907"/>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24"/>
          <p:cNvSpPr txBox="1">
            <a:spLocks noGrp="1"/>
          </p:cNvSpPr>
          <p:nvPr>
            <p:ph type="ftr" idx="11"/>
          </p:nvPr>
        </p:nvSpPr>
        <p:spPr>
          <a:xfrm>
            <a:off x="3028950" y="4866201"/>
            <a:ext cx="3086100" cy="174907"/>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4"/>
          <p:cNvSpPr txBox="1">
            <a:spLocks noGrp="1"/>
          </p:cNvSpPr>
          <p:nvPr>
            <p:ph type="sldNum" idx="12"/>
          </p:nvPr>
        </p:nvSpPr>
        <p:spPr>
          <a:xfrm>
            <a:off x="6503670" y="4866201"/>
            <a:ext cx="2057400" cy="17490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
        <p:nvSpPr>
          <p:cNvPr id="51" name="Google Shape;51;p13"/>
          <p:cNvSpPr/>
          <p:nvPr/>
        </p:nvSpPr>
        <p:spPr>
          <a:xfrm>
            <a:off x="2286" y="0"/>
            <a:ext cx="9141714"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700" b="0" i="0" u="none" strike="noStrike" cap="none">
              <a:solidFill>
                <a:schemeClr val="dk1"/>
              </a:solidFill>
              <a:latin typeface="Gill Sans"/>
              <a:ea typeface="Gill Sans"/>
              <a:cs typeface="Gill Sans"/>
              <a:sym typeface="Gill Sans"/>
            </a:endParaRPr>
          </a:p>
        </p:txBody>
      </p:sp>
      <p:sp>
        <p:nvSpPr>
          <p:cNvPr id="52" name="Google Shape;52;p13"/>
          <p:cNvSpPr/>
          <p:nvPr/>
        </p:nvSpPr>
        <p:spPr>
          <a:xfrm>
            <a:off x="2286" y="0"/>
            <a:ext cx="9141714" cy="5143500"/>
          </a:xfrm>
          <a:prstGeom prst="rect">
            <a:avLst/>
          </a:prstGeom>
          <a:solidFill>
            <a:srgbClr val="6E0039">
              <a:alpha val="8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700" b="0" i="0" u="none" strike="noStrike" cap="none">
              <a:solidFill>
                <a:schemeClr val="dk1"/>
              </a:solidFill>
              <a:latin typeface="Gill Sans"/>
              <a:ea typeface="Gill Sans"/>
              <a:cs typeface="Gill Sans"/>
              <a:sym typeface="Gill Sans"/>
            </a:endParaRPr>
          </a:p>
        </p:txBody>
      </p:sp>
      <p:sp>
        <p:nvSpPr>
          <p:cNvPr id="53" name="Google Shape;53;p13"/>
          <p:cNvSpPr txBox="1">
            <a:spLocks noGrp="1"/>
          </p:cNvSpPr>
          <p:nvPr>
            <p:ph type="title"/>
          </p:nvPr>
        </p:nvSpPr>
        <p:spPr>
          <a:xfrm>
            <a:off x="582931" y="273844"/>
            <a:ext cx="7978138"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4100"/>
              <a:buFont typeface="Gill Sans"/>
              <a:buNone/>
              <a:defRPr sz="4100" b="0" i="0" u="none" strike="noStrike" cap="none">
                <a:solidFill>
                  <a:schemeClr val="lt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4" name="Google Shape;54;p13"/>
          <p:cNvSpPr txBox="1">
            <a:spLocks noGrp="1"/>
          </p:cNvSpPr>
          <p:nvPr>
            <p:ph type="body" idx="1"/>
          </p:nvPr>
        </p:nvSpPr>
        <p:spPr>
          <a:xfrm>
            <a:off x="582931" y="1369219"/>
            <a:ext cx="7978138" cy="3263504"/>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800"/>
              </a:spcBef>
              <a:spcAft>
                <a:spcPts val="0"/>
              </a:spcAft>
              <a:buClr>
                <a:srgbClr val="D6638E"/>
              </a:buClr>
              <a:buSzPts val="1500"/>
              <a:buFont typeface="Arial"/>
              <a:buChar char="•"/>
              <a:defRPr sz="1500" b="0" i="0" u="none" strike="noStrike" cap="none">
                <a:solidFill>
                  <a:schemeClr val="lt1"/>
                </a:solidFill>
                <a:latin typeface="Calibri"/>
                <a:ea typeface="Calibri"/>
                <a:cs typeface="Calibri"/>
                <a:sym typeface="Calibri"/>
              </a:defRPr>
            </a:lvl1pPr>
            <a:lvl2pPr marL="914400" marR="0" lvl="1" indent="-317500" algn="l" rtl="0">
              <a:lnSpc>
                <a:spcPct val="90000"/>
              </a:lnSpc>
              <a:spcBef>
                <a:spcPts val="400"/>
              </a:spcBef>
              <a:spcAft>
                <a:spcPts val="0"/>
              </a:spcAft>
              <a:buClr>
                <a:srgbClr val="D6638E"/>
              </a:buClr>
              <a:buSzPts val="1400"/>
              <a:buFont typeface="Arial"/>
              <a:buChar char="•"/>
              <a:defRPr sz="1400" b="0" i="0" u="none" strike="noStrike" cap="none">
                <a:solidFill>
                  <a:schemeClr val="lt1"/>
                </a:solidFill>
                <a:latin typeface="Calibri"/>
                <a:ea typeface="Calibri"/>
                <a:cs typeface="Calibri"/>
                <a:sym typeface="Calibri"/>
              </a:defRPr>
            </a:lvl2pPr>
            <a:lvl3pPr marL="1371600" marR="0" lvl="2" indent="-304800" algn="l" rtl="0">
              <a:lnSpc>
                <a:spcPct val="90000"/>
              </a:lnSpc>
              <a:spcBef>
                <a:spcPts val="400"/>
              </a:spcBef>
              <a:spcAft>
                <a:spcPts val="0"/>
              </a:spcAft>
              <a:buClr>
                <a:srgbClr val="D6638E"/>
              </a:buClr>
              <a:buSzPts val="1200"/>
              <a:buFont typeface="Arial"/>
              <a:buChar char="•"/>
              <a:defRPr sz="1200" b="0" i="0" u="none" strike="noStrike" cap="none">
                <a:solidFill>
                  <a:schemeClr val="lt1"/>
                </a:solidFill>
                <a:latin typeface="Calibri"/>
                <a:ea typeface="Calibri"/>
                <a:cs typeface="Calibri"/>
                <a:sym typeface="Calibri"/>
              </a:defRPr>
            </a:lvl3pPr>
            <a:lvl4pPr marL="1828800" marR="0" lvl="3" indent="-298450" algn="l" rtl="0">
              <a:lnSpc>
                <a:spcPct val="90000"/>
              </a:lnSpc>
              <a:spcBef>
                <a:spcPts val="400"/>
              </a:spcBef>
              <a:spcAft>
                <a:spcPts val="0"/>
              </a:spcAft>
              <a:buClr>
                <a:srgbClr val="D6638E"/>
              </a:buClr>
              <a:buSzPts val="1100"/>
              <a:buFont typeface="Arial"/>
              <a:buChar char="•"/>
              <a:defRPr sz="1100" b="0" i="0" u="none" strike="noStrike" cap="none">
                <a:solidFill>
                  <a:schemeClr val="lt1"/>
                </a:solidFill>
                <a:latin typeface="Calibri"/>
                <a:ea typeface="Calibri"/>
                <a:cs typeface="Calibri"/>
                <a:sym typeface="Calibri"/>
              </a:defRPr>
            </a:lvl4pPr>
            <a:lvl5pPr marL="2286000" marR="0" lvl="4" indent="-298450" algn="l" rtl="0">
              <a:lnSpc>
                <a:spcPct val="90000"/>
              </a:lnSpc>
              <a:spcBef>
                <a:spcPts val="400"/>
              </a:spcBef>
              <a:spcAft>
                <a:spcPts val="0"/>
              </a:spcAft>
              <a:buClr>
                <a:srgbClr val="D6638E"/>
              </a:buClr>
              <a:buSzPts val="1100"/>
              <a:buFont typeface="Arial"/>
              <a:buChar char="•"/>
              <a:defRPr sz="11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55" name="Google Shape;55;p13"/>
          <p:cNvSpPr txBox="1">
            <a:spLocks noGrp="1"/>
          </p:cNvSpPr>
          <p:nvPr>
            <p:ph type="dt" idx="10"/>
          </p:nvPr>
        </p:nvSpPr>
        <p:spPr>
          <a:xfrm>
            <a:off x="582931" y="4866201"/>
            <a:ext cx="2057400" cy="174907"/>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9pPr>
          </a:lstStyle>
          <a:p>
            <a:endParaRPr/>
          </a:p>
        </p:txBody>
      </p:sp>
      <p:sp>
        <p:nvSpPr>
          <p:cNvPr id="56" name="Google Shape;56;p13"/>
          <p:cNvSpPr txBox="1">
            <a:spLocks noGrp="1"/>
          </p:cNvSpPr>
          <p:nvPr>
            <p:ph type="ftr" idx="11"/>
          </p:nvPr>
        </p:nvSpPr>
        <p:spPr>
          <a:xfrm>
            <a:off x="3028950" y="4866201"/>
            <a:ext cx="3086100" cy="174907"/>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9pPr>
          </a:lstStyle>
          <a:p>
            <a:endParaRPr/>
          </a:p>
        </p:txBody>
      </p:sp>
      <p:sp>
        <p:nvSpPr>
          <p:cNvPr id="57" name="Google Shape;57;p13"/>
          <p:cNvSpPr txBox="1">
            <a:spLocks noGrp="1"/>
          </p:cNvSpPr>
          <p:nvPr>
            <p:ph type="sldNum" idx="12"/>
          </p:nvPr>
        </p:nvSpPr>
        <p:spPr>
          <a:xfrm>
            <a:off x="6503670" y="4866201"/>
            <a:ext cx="2057400" cy="17490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Calibri"/>
                <a:ea typeface="Calibri"/>
                <a:cs typeface="Calibri"/>
                <a:sym typeface="Calibri"/>
              </a:defRPr>
            </a:lvl1pPr>
            <a:lvl2pPr marL="0" marR="0" lvl="1" indent="0" algn="r" rtl="0">
              <a:spcBef>
                <a:spcPts val="0"/>
              </a:spcBef>
              <a:buNone/>
              <a:defRPr sz="800" b="0" i="0" u="none" strike="noStrike" cap="none">
                <a:solidFill>
                  <a:schemeClr val="lt1"/>
                </a:solidFill>
                <a:latin typeface="Calibri"/>
                <a:ea typeface="Calibri"/>
                <a:cs typeface="Calibri"/>
                <a:sym typeface="Calibri"/>
              </a:defRPr>
            </a:lvl2pPr>
            <a:lvl3pPr marL="0" marR="0" lvl="2" indent="0" algn="r" rtl="0">
              <a:spcBef>
                <a:spcPts val="0"/>
              </a:spcBef>
              <a:buNone/>
              <a:defRPr sz="800" b="0" i="0" u="none" strike="noStrike" cap="none">
                <a:solidFill>
                  <a:schemeClr val="lt1"/>
                </a:solidFill>
                <a:latin typeface="Calibri"/>
                <a:ea typeface="Calibri"/>
                <a:cs typeface="Calibri"/>
                <a:sym typeface="Calibri"/>
              </a:defRPr>
            </a:lvl3pPr>
            <a:lvl4pPr marL="0" marR="0" lvl="3" indent="0" algn="r" rtl="0">
              <a:spcBef>
                <a:spcPts val="0"/>
              </a:spcBef>
              <a:buNone/>
              <a:defRPr sz="800" b="0" i="0" u="none" strike="noStrike" cap="none">
                <a:solidFill>
                  <a:schemeClr val="lt1"/>
                </a:solidFill>
                <a:latin typeface="Calibri"/>
                <a:ea typeface="Calibri"/>
                <a:cs typeface="Calibri"/>
                <a:sym typeface="Calibri"/>
              </a:defRPr>
            </a:lvl4pPr>
            <a:lvl5pPr marL="0" marR="0" lvl="4" indent="0" algn="r" rtl="0">
              <a:spcBef>
                <a:spcPts val="0"/>
              </a:spcBef>
              <a:buNone/>
              <a:defRPr sz="800" b="0" i="0" u="none" strike="noStrike" cap="none">
                <a:solidFill>
                  <a:schemeClr val="lt1"/>
                </a:solidFill>
                <a:latin typeface="Calibri"/>
                <a:ea typeface="Calibri"/>
                <a:cs typeface="Calibri"/>
                <a:sym typeface="Calibri"/>
              </a:defRPr>
            </a:lvl5pPr>
            <a:lvl6pPr marL="0" marR="0" lvl="5" indent="0" algn="r" rtl="0">
              <a:spcBef>
                <a:spcPts val="0"/>
              </a:spcBef>
              <a:buNone/>
              <a:defRPr sz="800" b="0" i="0" u="none" strike="noStrike" cap="none">
                <a:solidFill>
                  <a:schemeClr val="lt1"/>
                </a:solidFill>
                <a:latin typeface="Calibri"/>
                <a:ea typeface="Calibri"/>
                <a:cs typeface="Calibri"/>
                <a:sym typeface="Calibri"/>
              </a:defRPr>
            </a:lvl6pPr>
            <a:lvl7pPr marL="0" marR="0" lvl="6" indent="0" algn="r" rtl="0">
              <a:spcBef>
                <a:spcPts val="0"/>
              </a:spcBef>
              <a:buNone/>
              <a:defRPr sz="800" b="0" i="0" u="none" strike="noStrike" cap="none">
                <a:solidFill>
                  <a:schemeClr val="lt1"/>
                </a:solidFill>
                <a:latin typeface="Calibri"/>
                <a:ea typeface="Calibri"/>
                <a:cs typeface="Calibri"/>
                <a:sym typeface="Calibri"/>
              </a:defRPr>
            </a:lvl7pPr>
            <a:lvl8pPr marL="0" marR="0" lvl="7" indent="0" algn="r" rtl="0">
              <a:spcBef>
                <a:spcPts val="0"/>
              </a:spcBef>
              <a:buNone/>
              <a:defRPr sz="800" b="0" i="0" u="none" strike="noStrike" cap="none">
                <a:solidFill>
                  <a:schemeClr val="lt1"/>
                </a:solidFill>
                <a:latin typeface="Calibri"/>
                <a:ea typeface="Calibri"/>
                <a:cs typeface="Calibri"/>
                <a:sym typeface="Calibri"/>
              </a:defRPr>
            </a:lvl8pPr>
            <a:lvl9pPr marL="0" marR="0" lvl="8" indent="0" algn="r" rtl="0">
              <a:spcBef>
                <a:spcPts val="0"/>
              </a:spcBef>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3"/>
          <p:cNvSpPr/>
          <p:nvPr/>
        </p:nvSpPr>
        <p:spPr>
          <a:xfrm>
            <a:off x="0" y="0"/>
            <a:ext cx="1004100" cy="1079700"/>
          </a:xfrm>
          <a:prstGeom prst="diagStrip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rot="10800000">
            <a:off x="8139900" y="4063625"/>
            <a:ext cx="1004100" cy="1079700"/>
          </a:xfrm>
          <a:prstGeom prst="diagStrip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
        <p:cNvGrpSpPr/>
        <p:nvPr/>
      </p:nvGrpSpPr>
      <p:grpSpPr>
        <a:xfrm>
          <a:off x="0" y="0"/>
          <a:ext cx="0" cy="0"/>
          <a:chOff x="0" y="0"/>
          <a:chExt cx="0" cy="0"/>
        </a:xfrm>
      </p:grpSpPr>
      <p:sp>
        <p:nvSpPr>
          <p:cNvPr id="133" name="Google Shape;133;p25"/>
          <p:cNvSpPr txBox="1">
            <a:spLocks noGrp="1"/>
          </p:cNvSpPr>
          <p:nvPr>
            <p:ph type="ctrTitle"/>
          </p:nvPr>
        </p:nvSpPr>
        <p:spPr>
          <a:xfrm>
            <a:off x="546100" y="52650"/>
            <a:ext cx="3678000" cy="22749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3000"/>
              <a:buFont typeface="Gill Sans"/>
              <a:buNone/>
            </a:pPr>
            <a:r>
              <a:rPr lang="en" sz="3000" b="1">
                <a:latin typeface="Spectral"/>
                <a:ea typeface="Spectral"/>
                <a:cs typeface="Spectral"/>
                <a:sym typeface="Spectral"/>
              </a:rPr>
              <a:t>202</a:t>
            </a:r>
            <a:r>
              <a:rPr lang="en" sz="3000"/>
              <a:t>2</a:t>
            </a:r>
            <a:r>
              <a:rPr lang="en" sz="3000" b="1">
                <a:latin typeface="Spectral"/>
                <a:ea typeface="Spectral"/>
                <a:cs typeface="Spectral"/>
                <a:sym typeface="Spectral"/>
              </a:rPr>
              <a:t> Undergraduate Research and Engagement Symposium Awards</a:t>
            </a:r>
            <a:endParaRPr sz="1100">
              <a:latin typeface="Spectral"/>
              <a:ea typeface="Spectral"/>
              <a:cs typeface="Spectral"/>
              <a:sym typeface="Spectral"/>
            </a:endParaRPr>
          </a:p>
        </p:txBody>
      </p:sp>
      <p:sp>
        <p:nvSpPr>
          <p:cNvPr id="134" name="Google Shape;134;p25"/>
          <p:cNvSpPr txBox="1">
            <a:spLocks noGrp="1"/>
          </p:cNvSpPr>
          <p:nvPr>
            <p:ph type="subTitle" idx="1"/>
          </p:nvPr>
        </p:nvSpPr>
        <p:spPr>
          <a:xfrm>
            <a:off x="1262807" y="2327672"/>
            <a:ext cx="2244600" cy="10536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1100"/>
              <a:buNone/>
            </a:pPr>
            <a:r>
              <a:rPr lang="en" sz="1100">
                <a:latin typeface="Spectral"/>
                <a:ea typeface="Spectral"/>
                <a:cs typeface="Spectral"/>
                <a:sym typeface="Spectral"/>
              </a:rPr>
              <a:t>Presented by:</a:t>
            </a:r>
            <a:endParaRPr sz="1100">
              <a:latin typeface="Spectral"/>
              <a:ea typeface="Spectral"/>
              <a:cs typeface="Spectral"/>
              <a:sym typeface="Spectral"/>
            </a:endParaRPr>
          </a:p>
          <a:p>
            <a:pPr marL="0" lvl="0" indent="0" algn="l" rtl="0">
              <a:lnSpc>
                <a:spcPct val="90000"/>
              </a:lnSpc>
              <a:spcBef>
                <a:spcPts val="800"/>
              </a:spcBef>
              <a:spcAft>
                <a:spcPts val="0"/>
              </a:spcAft>
              <a:buSzPts val="1100"/>
              <a:buNone/>
            </a:pPr>
            <a:endParaRPr sz="1100"/>
          </a:p>
        </p:txBody>
      </p:sp>
      <p:pic>
        <p:nvPicPr>
          <p:cNvPr id="135" name="Google Shape;135;p25" descr="A picture containing text, control panel&#10;&#10;Description automatically generated"/>
          <p:cNvPicPr preferRelativeResize="0"/>
          <p:nvPr/>
        </p:nvPicPr>
        <p:blipFill rotWithShape="1">
          <a:blip r:embed="rId3">
            <a:alphaModFix/>
          </a:blip>
          <a:srcRect l="12113" r="39778" b="1"/>
          <a:stretch/>
        </p:blipFill>
        <p:spPr>
          <a:xfrm>
            <a:off x="4727289" y="713751"/>
            <a:ext cx="4416719" cy="4429759"/>
          </a:xfrm>
          <a:prstGeom prst="rect">
            <a:avLst/>
          </a:prstGeom>
          <a:noFill/>
          <a:ln>
            <a:noFill/>
          </a:ln>
        </p:spPr>
      </p:pic>
      <p:pic>
        <p:nvPicPr>
          <p:cNvPr id="136" name="Google Shape;136;p25"/>
          <p:cNvPicPr preferRelativeResize="0"/>
          <p:nvPr/>
        </p:nvPicPr>
        <p:blipFill>
          <a:blip r:embed="rId4">
            <a:alphaModFix/>
          </a:blip>
          <a:stretch>
            <a:fillRect/>
          </a:stretch>
        </p:blipFill>
        <p:spPr>
          <a:xfrm>
            <a:off x="1126363" y="2571750"/>
            <a:ext cx="2517475" cy="2475925"/>
          </a:xfrm>
          <a:prstGeom prst="rect">
            <a:avLst/>
          </a:prstGeom>
          <a:noFill/>
          <a:ln>
            <a:noFill/>
          </a:ln>
        </p:spPr>
      </p:pic>
      <p:pic>
        <p:nvPicPr>
          <p:cNvPr id="137" name="Google Shape;137;p25"/>
          <p:cNvPicPr preferRelativeResize="0"/>
          <p:nvPr/>
        </p:nvPicPr>
        <p:blipFill>
          <a:blip r:embed="rId5">
            <a:alphaModFix/>
          </a:blip>
          <a:stretch>
            <a:fillRect/>
          </a:stretch>
        </p:blipFill>
        <p:spPr>
          <a:xfrm>
            <a:off x="6964875" y="76200"/>
            <a:ext cx="2026725" cy="616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xfrm>
            <a:off x="1011125" y="45473"/>
            <a:ext cx="7978200" cy="658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800"/>
              <a:t>Outstanding Research Award </a:t>
            </a:r>
            <a:endParaRPr sz="3800"/>
          </a:p>
        </p:txBody>
      </p:sp>
      <p:sp>
        <p:nvSpPr>
          <p:cNvPr id="192" name="Google Shape;192;p34"/>
          <p:cNvSpPr txBox="1">
            <a:spLocks noGrp="1"/>
          </p:cNvSpPr>
          <p:nvPr>
            <p:ph type="title"/>
          </p:nvPr>
        </p:nvSpPr>
        <p:spPr>
          <a:xfrm>
            <a:off x="469450" y="912250"/>
            <a:ext cx="7695000" cy="658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4100"/>
              <a:buFont typeface="Gill Sans"/>
              <a:buNone/>
            </a:pPr>
            <a:r>
              <a:rPr lang="en" sz="3600"/>
              <a:t>Maya Roytman</a:t>
            </a:r>
            <a:endParaRPr sz="3600"/>
          </a:p>
          <a:p>
            <a:pPr marL="0" lvl="0" indent="0" algn="l" rtl="0">
              <a:lnSpc>
                <a:spcPct val="90000"/>
              </a:lnSpc>
              <a:spcBef>
                <a:spcPts val="0"/>
              </a:spcBef>
              <a:spcAft>
                <a:spcPts val="0"/>
              </a:spcAft>
              <a:buClr>
                <a:schemeClr val="lt1"/>
              </a:buClr>
              <a:buSzPts val="4100"/>
              <a:buFont typeface="Gill Sans"/>
              <a:buNone/>
            </a:pPr>
            <a:endParaRPr sz="3600"/>
          </a:p>
          <a:p>
            <a:pPr marL="0" lvl="0" indent="0" algn="l" rtl="0">
              <a:lnSpc>
                <a:spcPct val="90000"/>
              </a:lnSpc>
              <a:spcBef>
                <a:spcPts val="0"/>
              </a:spcBef>
              <a:spcAft>
                <a:spcPts val="0"/>
              </a:spcAft>
              <a:buClr>
                <a:schemeClr val="lt1"/>
              </a:buClr>
              <a:buSzPts val="4100"/>
              <a:buFont typeface="Gill Sans"/>
              <a:buNone/>
            </a:pPr>
            <a:r>
              <a:rPr lang="en" sz="2600"/>
              <a:t>"In both her coursework and her research for her assigned bowl cases, Maya has demonstrated the ability to get to the heart of the matter and to be an excellent research collaborator with her teammates and collaborators. She is a superb pre-health student who has been engaged in bioethics research on a variety of topics relating to her future career plans."</a:t>
            </a:r>
            <a:endParaRPr sz="2600"/>
          </a:p>
          <a:p>
            <a:pPr marL="0" lvl="0" indent="0" algn="l" rtl="0">
              <a:spcBef>
                <a:spcPts val="0"/>
              </a:spcBef>
              <a:spcAft>
                <a:spcPts val="0"/>
              </a:spcAft>
              <a:buClr>
                <a:schemeClr val="dk1"/>
              </a:buClr>
              <a:buSzPts val="1100"/>
              <a:buFont typeface="Arial"/>
              <a:buNone/>
            </a:pPr>
            <a:endParaRPr sz="3300"/>
          </a:p>
          <a:p>
            <a:pPr marL="0" lvl="0" indent="0" algn="l" rtl="0">
              <a:lnSpc>
                <a:spcPct val="90000"/>
              </a:lnSpc>
              <a:spcBef>
                <a:spcPts val="0"/>
              </a:spcBef>
              <a:spcAft>
                <a:spcPts val="0"/>
              </a:spcAft>
              <a:buClr>
                <a:schemeClr val="lt1"/>
              </a:buClr>
              <a:buSzPts val="4100"/>
              <a:buFont typeface="Gill Sans"/>
              <a:buNone/>
            </a:pPr>
            <a:endParaRPr sz="3300"/>
          </a:p>
          <a:p>
            <a:pPr marL="0" lvl="0" indent="0" algn="l" rtl="0">
              <a:lnSpc>
                <a:spcPct val="90000"/>
              </a:lnSpc>
              <a:spcBef>
                <a:spcPts val="0"/>
              </a:spcBef>
              <a:spcAft>
                <a:spcPts val="0"/>
              </a:spcAft>
              <a:buClr>
                <a:schemeClr val="lt1"/>
              </a:buClr>
              <a:buSzPts val="4100"/>
              <a:buFont typeface="Gill Sans"/>
              <a:buNone/>
            </a:pPr>
            <a:endParaRPr sz="3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1011125" y="45473"/>
            <a:ext cx="7978200" cy="658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800"/>
              <a:t>Outstanding Research Award </a:t>
            </a:r>
            <a:endParaRPr sz="3800"/>
          </a:p>
        </p:txBody>
      </p:sp>
      <p:sp>
        <p:nvSpPr>
          <p:cNvPr id="198" name="Google Shape;198;p35"/>
          <p:cNvSpPr txBox="1">
            <a:spLocks noGrp="1"/>
          </p:cNvSpPr>
          <p:nvPr>
            <p:ph type="title"/>
          </p:nvPr>
        </p:nvSpPr>
        <p:spPr>
          <a:xfrm>
            <a:off x="469450" y="912250"/>
            <a:ext cx="7695000" cy="658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4100"/>
              <a:buFont typeface="Gill Sans"/>
              <a:buNone/>
            </a:pPr>
            <a:r>
              <a:rPr lang="en" sz="3600"/>
              <a:t>Mikaela Lies</a:t>
            </a:r>
            <a:endParaRPr sz="3600"/>
          </a:p>
          <a:p>
            <a:pPr marL="0" lvl="0" indent="0" algn="l" rtl="0">
              <a:lnSpc>
                <a:spcPct val="90000"/>
              </a:lnSpc>
              <a:spcBef>
                <a:spcPts val="0"/>
              </a:spcBef>
              <a:spcAft>
                <a:spcPts val="0"/>
              </a:spcAft>
              <a:buClr>
                <a:schemeClr val="lt1"/>
              </a:buClr>
              <a:buSzPts val="4100"/>
              <a:buFont typeface="Gill Sans"/>
              <a:buNone/>
            </a:pPr>
            <a:endParaRPr sz="3600"/>
          </a:p>
          <a:p>
            <a:pPr marL="0" lvl="0" indent="0" algn="l" rtl="0">
              <a:lnSpc>
                <a:spcPct val="90000"/>
              </a:lnSpc>
              <a:spcBef>
                <a:spcPts val="0"/>
              </a:spcBef>
              <a:spcAft>
                <a:spcPts val="0"/>
              </a:spcAft>
              <a:buClr>
                <a:schemeClr val="lt1"/>
              </a:buClr>
              <a:buSzPts val="4100"/>
              <a:buFont typeface="Gill Sans"/>
              <a:buNone/>
            </a:pPr>
            <a:r>
              <a:rPr lang="en" sz="2600"/>
              <a:t>"It is clear that Mikaela is a shining example of a Loyola University Chicago undergraduate student engaged in productive and insightful research. I am very proud of her, and hope that she continues to engage in the research process following the successful completion of her 4 + 1 program. I will certainly be following her career with much interest."</a:t>
            </a:r>
            <a:endParaRPr sz="2600"/>
          </a:p>
          <a:p>
            <a:pPr marL="0" lvl="0" indent="0" algn="l" rtl="0">
              <a:spcBef>
                <a:spcPts val="0"/>
              </a:spcBef>
              <a:spcAft>
                <a:spcPts val="0"/>
              </a:spcAft>
              <a:buClr>
                <a:schemeClr val="dk1"/>
              </a:buClr>
              <a:buSzPts val="1100"/>
              <a:buFont typeface="Arial"/>
              <a:buNone/>
            </a:pPr>
            <a:endParaRPr sz="3300"/>
          </a:p>
          <a:p>
            <a:pPr marL="0" lvl="0" indent="0" algn="l" rtl="0">
              <a:lnSpc>
                <a:spcPct val="90000"/>
              </a:lnSpc>
              <a:spcBef>
                <a:spcPts val="0"/>
              </a:spcBef>
              <a:spcAft>
                <a:spcPts val="0"/>
              </a:spcAft>
              <a:buClr>
                <a:schemeClr val="lt1"/>
              </a:buClr>
              <a:buSzPts val="4100"/>
              <a:buFont typeface="Gill Sans"/>
              <a:buNone/>
            </a:pPr>
            <a:endParaRPr sz="3300"/>
          </a:p>
          <a:p>
            <a:pPr marL="0" lvl="0" indent="0" algn="l" rtl="0">
              <a:lnSpc>
                <a:spcPct val="90000"/>
              </a:lnSpc>
              <a:spcBef>
                <a:spcPts val="0"/>
              </a:spcBef>
              <a:spcAft>
                <a:spcPts val="0"/>
              </a:spcAft>
              <a:buClr>
                <a:schemeClr val="lt1"/>
              </a:buClr>
              <a:buSzPts val="4100"/>
              <a:buFont typeface="Gill Sans"/>
              <a:buNone/>
            </a:pPr>
            <a:endParaRPr sz="3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1011125" y="45473"/>
            <a:ext cx="7978200" cy="658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800"/>
              <a:t>Outstanding Research Award </a:t>
            </a:r>
            <a:endParaRPr sz="3800"/>
          </a:p>
        </p:txBody>
      </p:sp>
      <p:sp>
        <p:nvSpPr>
          <p:cNvPr id="204" name="Google Shape;204;p36"/>
          <p:cNvSpPr txBox="1">
            <a:spLocks noGrp="1"/>
          </p:cNvSpPr>
          <p:nvPr>
            <p:ph type="title"/>
          </p:nvPr>
        </p:nvSpPr>
        <p:spPr>
          <a:xfrm>
            <a:off x="469450" y="912250"/>
            <a:ext cx="7695000" cy="658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4100"/>
              <a:buFont typeface="Gill Sans"/>
              <a:buNone/>
            </a:pPr>
            <a:r>
              <a:rPr lang="en" sz="3600"/>
              <a:t>Samantha Chipman</a:t>
            </a:r>
            <a:endParaRPr sz="3600"/>
          </a:p>
          <a:p>
            <a:pPr marL="0" lvl="0" indent="0" algn="l" rtl="0">
              <a:lnSpc>
                <a:spcPct val="90000"/>
              </a:lnSpc>
              <a:spcBef>
                <a:spcPts val="0"/>
              </a:spcBef>
              <a:spcAft>
                <a:spcPts val="0"/>
              </a:spcAft>
              <a:buClr>
                <a:schemeClr val="lt1"/>
              </a:buClr>
              <a:buSzPts val="4100"/>
              <a:buFont typeface="Gill Sans"/>
              <a:buNone/>
            </a:pPr>
            <a:endParaRPr sz="3600"/>
          </a:p>
          <a:p>
            <a:pPr marL="0" lvl="0" indent="0" algn="l" rtl="0">
              <a:lnSpc>
                <a:spcPct val="90000"/>
              </a:lnSpc>
              <a:spcBef>
                <a:spcPts val="0"/>
              </a:spcBef>
              <a:spcAft>
                <a:spcPts val="0"/>
              </a:spcAft>
              <a:buClr>
                <a:schemeClr val="lt1"/>
              </a:buClr>
              <a:buSzPts val="4100"/>
              <a:buFont typeface="Gill Sans"/>
              <a:buNone/>
            </a:pPr>
            <a:r>
              <a:rPr lang="en" sz="2600"/>
              <a:t>"She is hard working, academically talented, and</a:t>
            </a:r>
            <a:endParaRPr sz="2600"/>
          </a:p>
          <a:p>
            <a:pPr marL="0" lvl="0" indent="0" algn="l" rtl="0">
              <a:lnSpc>
                <a:spcPct val="90000"/>
              </a:lnSpc>
              <a:spcBef>
                <a:spcPts val="0"/>
              </a:spcBef>
              <a:spcAft>
                <a:spcPts val="0"/>
              </a:spcAft>
              <a:buClr>
                <a:schemeClr val="lt1"/>
              </a:buClr>
              <a:buSzPts val="4100"/>
              <a:buFont typeface="Gill Sans"/>
              <a:buNone/>
            </a:pPr>
            <a:r>
              <a:rPr lang="en" sz="2600"/>
              <a:t>pursuing some important research projects. she has been actively engaged in research throughout her time at Loyola, and she has done so with great integrity and serious-mindedness that sets her apart from other students I have worked with."</a:t>
            </a:r>
            <a:endParaRPr sz="2600"/>
          </a:p>
          <a:p>
            <a:pPr marL="0" lvl="0" indent="0" algn="l" rtl="0">
              <a:spcBef>
                <a:spcPts val="0"/>
              </a:spcBef>
              <a:spcAft>
                <a:spcPts val="0"/>
              </a:spcAft>
              <a:buClr>
                <a:schemeClr val="dk1"/>
              </a:buClr>
              <a:buSzPts val="1100"/>
              <a:buFont typeface="Arial"/>
              <a:buNone/>
            </a:pPr>
            <a:endParaRPr sz="3300"/>
          </a:p>
          <a:p>
            <a:pPr marL="0" lvl="0" indent="0" algn="l" rtl="0">
              <a:lnSpc>
                <a:spcPct val="90000"/>
              </a:lnSpc>
              <a:spcBef>
                <a:spcPts val="0"/>
              </a:spcBef>
              <a:spcAft>
                <a:spcPts val="0"/>
              </a:spcAft>
              <a:buClr>
                <a:schemeClr val="lt1"/>
              </a:buClr>
              <a:buSzPts val="4100"/>
              <a:buFont typeface="Gill Sans"/>
              <a:buNone/>
            </a:pPr>
            <a:endParaRPr sz="3300"/>
          </a:p>
          <a:p>
            <a:pPr marL="0" lvl="0" indent="0" algn="l" rtl="0">
              <a:lnSpc>
                <a:spcPct val="90000"/>
              </a:lnSpc>
              <a:spcBef>
                <a:spcPts val="0"/>
              </a:spcBef>
              <a:spcAft>
                <a:spcPts val="0"/>
              </a:spcAft>
              <a:buClr>
                <a:schemeClr val="lt1"/>
              </a:buClr>
              <a:buSzPts val="4100"/>
              <a:buFont typeface="Gill Sans"/>
              <a:buNone/>
            </a:pPr>
            <a:endParaRPr sz="3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title"/>
          </p:nvPr>
        </p:nvSpPr>
        <p:spPr>
          <a:xfrm>
            <a:off x="1011125" y="45473"/>
            <a:ext cx="7978200" cy="658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800"/>
              <a:t>Outstanding Research Award </a:t>
            </a:r>
            <a:endParaRPr sz="3800"/>
          </a:p>
        </p:txBody>
      </p:sp>
      <p:sp>
        <p:nvSpPr>
          <p:cNvPr id="210" name="Google Shape;210;p37"/>
          <p:cNvSpPr txBox="1">
            <a:spLocks noGrp="1"/>
          </p:cNvSpPr>
          <p:nvPr>
            <p:ph type="title"/>
          </p:nvPr>
        </p:nvSpPr>
        <p:spPr>
          <a:xfrm>
            <a:off x="469450" y="769375"/>
            <a:ext cx="8062200" cy="658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4100"/>
              <a:buFont typeface="Gill Sans"/>
              <a:buNone/>
            </a:pPr>
            <a:r>
              <a:rPr lang="en" sz="3600"/>
              <a:t>Sarah Strom</a:t>
            </a:r>
            <a:endParaRPr sz="3600"/>
          </a:p>
          <a:p>
            <a:pPr marL="0" lvl="0" indent="0" algn="l" rtl="0">
              <a:lnSpc>
                <a:spcPct val="90000"/>
              </a:lnSpc>
              <a:spcBef>
                <a:spcPts val="0"/>
              </a:spcBef>
              <a:spcAft>
                <a:spcPts val="0"/>
              </a:spcAft>
              <a:buClr>
                <a:schemeClr val="lt1"/>
              </a:buClr>
              <a:buSzPts val="4100"/>
              <a:buFont typeface="Gill Sans"/>
              <a:buNone/>
            </a:pPr>
            <a:endParaRPr sz="3600"/>
          </a:p>
          <a:p>
            <a:pPr marL="0" lvl="0" indent="0" algn="l" rtl="0">
              <a:lnSpc>
                <a:spcPct val="90000"/>
              </a:lnSpc>
              <a:spcBef>
                <a:spcPts val="0"/>
              </a:spcBef>
              <a:spcAft>
                <a:spcPts val="0"/>
              </a:spcAft>
              <a:buClr>
                <a:schemeClr val="lt1"/>
              </a:buClr>
              <a:buSzPts val="4100"/>
              <a:buFont typeface="Gill Sans"/>
              <a:buNone/>
            </a:pPr>
            <a:r>
              <a:rPr lang="en" sz="2600"/>
              <a:t>"Sarah has distinguished herself by her research acumen and accomplishments. In the more than 15 years that I have been mentoring students, at both the undergraduate and graduate levels, I’d put Sarah in the top 1%, even amongst more seasoned peers including students at the doctoral level. Sarah has shown remarkable sophistication and skill.”</a:t>
            </a:r>
            <a:endParaRPr sz="3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8"/>
          <p:cNvSpPr txBox="1">
            <a:spLocks noGrp="1"/>
          </p:cNvSpPr>
          <p:nvPr>
            <p:ph type="title"/>
          </p:nvPr>
        </p:nvSpPr>
        <p:spPr>
          <a:xfrm>
            <a:off x="1011125" y="45473"/>
            <a:ext cx="7978200" cy="658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800"/>
              <a:t>Outstanding Research Award </a:t>
            </a:r>
            <a:endParaRPr sz="3800"/>
          </a:p>
        </p:txBody>
      </p:sp>
      <p:sp>
        <p:nvSpPr>
          <p:cNvPr id="216" name="Google Shape;216;p38"/>
          <p:cNvSpPr txBox="1">
            <a:spLocks noGrp="1"/>
          </p:cNvSpPr>
          <p:nvPr>
            <p:ph type="title"/>
          </p:nvPr>
        </p:nvSpPr>
        <p:spPr>
          <a:xfrm>
            <a:off x="469450" y="769375"/>
            <a:ext cx="8062200" cy="658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4100"/>
              <a:buFont typeface="Gill Sans"/>
              <a:buNone/>
            </a:pPr>
            <a:r>
              <a:rPr lang="en" sz="3600"/>
              <a:t>Sydney Samoska</a:t>
            </a:r>
            <a:endParaRPr sz="3600"/>
          </a:p>
          <a:p>
            <a:pPr marL="0" lvl="0" indent="0" algn="l" rtl="0">
              <a:lnSpc>
                <a:spcPct val="90000"/>
              </a:lnSpc>
              <a:spcBef>
                <a:spcPts val="0"/>
              </a:spcBef>
              <a:spcAft>
                <a:spcPts val="0"/>
              </a:spcAft>
              <a:buClr>
                <a:schemeClr val="lt1"/>
              </a:buClr>
              <a:buSzPts val="4100"/>
              <a:buFont typeface="Gill Sans"/>
              <a:buNone/>
            </a:pPr>
            <a:endParaRPr sz="3600"/>
          </a:p>
          <a:p>
            <a:pPr marL="0" lvl="0" indent="0" algn="l" rtl="0">
              <a:lnSpc>
                <a:spcPct val="90000"/>
              </a:lnSpc>
              <a:spcBef>
                <a:spcPts val="0"/>
              </a:spcBef>
              <a:spcAft>
                <a:spcPts val="0"/>
              </a:spcAft>
              <a:buClr>
                <a:schemeClr val="lt1"/>
              </a:buClr>
              <a:buSzPts val="4100"/>
              <a:buFont typeface="Gill Sans"/>
              <a:buNone/>
            </a:pPr>
            <a:r>
              <a:rPr lang="en" sz="2600"/>
              <a:t>"Throughout this time we met with Sydney very frequently. Sydney is razor sharp, creative, thoughtful, caring, and passionately committed to excellence in research and pedagogy. I knew almost at once that someday she would run her own lab.”</a:t>
            </a:r>
            <a:endParaRPr sz="3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9"/>
          <p:cNvSpPr txBox="1">
            <a:spLocks noGrp="1"/>
          </p:cNvSpPr>
          <p:nvPr>
            <p:ph type="title"/>
          </p:nvPr>
        </p:nvSpPr>
        <p:spPr>
          <a:xfrm>
            <a:off x="1011125" y="45473"/>
            <a:ext cx="7978200" cy="658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800"/>
              <a:t>Outstanding Research Award </a:t>
            </a:r>
            <a:endParaRPr sz="3800"/>
          </a:p>
        </p:txBody>
      </p:sp>
      <p:sp>
        <p:nvSpPr>
          <p:cNvPr id="222" name="Google Shape;222;p39"/>
          <p:cNvSpPr txBox="1">
            <a:spLocks noGrp="1"/>
          </p:cNvSpPr>
          <p:nvPr>
            <p:ph type="title"/>
          </p:nvPr>
        </p:nvSpPr>
        <p:spPr>
          <a:xfrm>
            <a:off x="469450" y="769375"/>
            <a:ext cx="8062200" cy="658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4100"/>
              <a:buFont typeface="Gill Sans"/>
              <a:buNone/>
            </a:pPr>
            <a:r>
              <a:rPr lang="en" sz="3600"/>
              <a:t>Thomas Stanila</a:t>
            </a:r>
            <a:endParaRPr sz="3600"/>
          </a:p>
          <a:p>
            <a:pPr marL="0" lvl="0" indent="0" algn="l" rtl="0">
              <a:lnSpc>
                <a:spcPct val="90000"/>
              </a:lnSpc>
              <a:spcBef>
                <a:spcPts val="0"/>
              </a:spcBef>
              <a:spcAft>
                <a:spcPts val="0"/>
              </a:spcAft>
              <a:buClr>
                <a:schemeClr val="lt1"/>
              </a:buClr>
              <a:buSzPts val="4100"/>
              <a:buFont typeface="Gill Sans"/>
              <a:buNone/>
            </a:pPr>
            <a:endParaRPr sz="3600"/>
          </a:p>
          <a:p>
            <a:pPr marL="0" lvl="0" indent="0" algn="l" rtl="0">
              <a:lnSpc>
                <a:spcPct val="90000"/>
              </a:lnSpc>
              <a:spcBef>
                <a:spcPts val="0"/>
              </a:spcBef>
              <a:spcAft>
                <a:spcPts val="0"/>
              </a:spcAft>
              <a:buClr>
                <a:schemeClr val="lt1"/>
              </a:buClr>
              <a:buSzPts val="4100"/>
              <a:buFont typeface="Gill Sans"/>
              <a:buNone/>
            </a:pPr>
            <a:r>
              <a:rPr lang="en" sz="2600"/>
              <a:t>"Even when meeting about subjects and techniques completely novel to him, Thomas always carried a strong preparedness to engage in thoughtful conversation and pose important inquiries. Thomas’ humble but tenacious habit of asking questions allowed him to galvanize the progress of his research towards a robust and knowledgeable application for LUROP funding."</a:t>
            </a: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0"/>
          <p:cNvSpPr/>
          <p:nvPr/>
        </p:nvSpPr>
        <p:spPr>
          <a:xfrm>
            <a:off x="589925" y="656550"/>
            <a:ext cx="8011800" cy="38727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0"/>
          <p:cNvSpPr txBox="1">
            <a:spLocks noGrp="1"/>
          </p:cNvSpPr>
          <p:nvPr>
            <p:ph type="title"/>
          </p:nvPr>
        </p:nvSpPr>
        <p:spPr>
          <a:xfrm>
            <a:off x="582931" y="651532"/>
            <a:ext cx="7978200" cy="38907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6600"/>
              <a:buFont typeface="Gill Sans"/>
              <a:buNone/>
            </a:pPr>
            <a:r>
              <a:rPr lang="en" sz="6600">
                <a:solidFill>
                  <a:schemeClr val="dk1"/>
                </a:solidFill>
              </a:rPr>
              <a:t>Graduate Student Mentor Award</a:t>
            </a:r>
            <a:endParaRPr sz="11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1"/>
          <p:cNvSpPr txBox="1">
            <a:spLocks noGrp="1"/>
          </p:cNvSpPr>
          <p:nvPr>
            <p:ph type="title"/>
          </p:nvPr>
        </p:nvSpPr>
        <p:spPr>
          <a:xfrm>
            <a:off x="1001581" y="-6"/>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600"/>
              <a:t>Graduate Student Mentor Award</a:t>
            </a:r>
            <a:endParaRPr sz="3600"/>
          </a:p>
        </p:txBody>
      </p:sp>
      <p:sp>
        <p:nvSpPr>
          <p:cNvPr id="234" name="Google Shape;234;p41"/>
          <p:cNvSpPr txBox="1"/>
          <p:nvPr/>
        </p:nvSpPr>
        <p:spPr>
          <a:xfrm>
            <a:off x="-1143000" y="102050"/>
            <a:ext cx="587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35" name="Google Shape;235;p41"/>
          <p:cNvSpPr txBox="1">
            <a:spLocks noGrp="1"/>
          </p:cNvSpPr>
          <p:nvPr>
            <p:ph type="title"/>
          </p:nvPr>
        </p:nvSpPr>
        <p:spPr>
          <a:xfrm>
            <a:off x="1001575" y="1417875"/>
            <a:ext cx="7254600" cy="4197600"/>
          </a:xfrm>
          <a:prstGeom prst="rect">
            <a:avLst/>
          </a:prstGeom>
          <a:noFill/>
          <a:ln>
            <a:noFill/>
          </a:ln>
        </p:spPr>
        <p:txBody>
          <a:bodyPr spcFirstLastPara="1" wrap="square" lIns="68575" tIns="34275" rIns="68575" bIns="34275" anchor="ctr" anchorCtr="0">
            <a:spAutoFit/>
          </a:bodyPr>
          <a:lstStyle/>
          <a:p>
            <a:pPr marL="0" lvl="0" indent="0" algn="ctr" rtl="0">
              <a:lnSpc>
                <a:spcPct val="90000"/>
              </a:lnSpc>
              <a:spcBef>
                <a:spcPts val="0"/>
              </a:spcBef>
              <a:spcAft>
                <a:spcPts val="0"/>
              </a:spcAft>
              <a:buClr>
                <a:schemeClr val="lt1"/>
              </a:buClr>
              <a:buSzPts val="4100"/>
              <a:buFont typeface="Gill Sans"/>
              <a:buNone/>
            </a:pPr>
            <a:r>
              <a:rPr lang="en" sz="3200"/>
              <a:t>Sabrina Mendez-Escobar</a:t>
            </a:r>
            <a:endParaRPr sz="3200"/>
          </a:p>
          <a:p>
            <a:pPr marL="0" lvl="0" indent="0" algn="ctr" rtl="0">
              <a:lnSpc>
                <a:spcPct val="90000"/>
              </a:lnSpc>
              <a:spcBef>
                <a:spcPts val="0"/>
              </a:spcBef>
              <a:spcAft>
                <a:spcPts val="0"/>
              </a:spcAft>
              <a:buClr>
                <a:schemeClr val="lt1"/>
              </a:buClr>
              <a:buSzPts val="4100"/>
              <a:buFont typeface="Gill Sans"/>
              <a:buNone/>
            </a:pPr>
            <a:r>
              <a:rPr lang="en" sz="3200"/>
              <a:t>Psychology</a:t>
            </a:r>
            <a:endParaRPr sz="3200"/>
          </a:p>
          <a:p>
            <a:pPr marL="0" lvl="0" indent="0" algn="ctr" rtl="0">
              <a:lnSpc>
                <a:spcPct val="90000"/>
              </a:lnSpc>
              <a:spcBef>
                <a:spcPts val="0"/>
              </a:spcBef>
              <a:spcAft>
                <a:spcPts val="0"/>
              </a:spcAft>
              <a:buClr>
                <a:schemeClr val="lt1"/>
              </a:buClr>
              <a:buSzPts val="4100"/>
              <a:buFont typeface="Gill Sans"/>
              <a:buNone/>
            </a:pPr>
            <a:endParaRPr sz="3200"/>
          </a:p>
          <a:p>
            <a:pPr marL="0" lvl="0" indent="0" algn="l" rtl="0">
              <a:lnSpc>
                <a:spcPct val="90000"/>
              </a:lnSpc>
              <a:spcBef>
                <a:spcPts val="0"/>
              </a:spcBef>
              <a:spcAft>
                <a:spcPts val="0"/>
              </a:spcAft>
              <a:buClr>
                <a:schemeClr val="lt1"/>
              </a:buClr>
              <a:buSzPts val="4100"/>
              <a:buFont typeface="Gill Sans"/>
              <a:buNone/>
            </a:pPr>
            <a:r>
              <a:rPr lang="en" sz="2400"/>
              <a:t>“She gave me so much confidence and allowed me to help her in ways that I thought I couldn't. She wasn't afraid to admit she was confused, which helped her be a good role model for me in life in general.” </a:t>
            </a:r>
            <a:endParaRPr sz="2400"/>
          </a:p>
          <a:p>
            <a:pPr marL="0" lvl="0" indent="0" algn="l" rtl="0">
              <a:lnSpc>
                <a:spcPct val="90000"/>
              </a:lnSpc>
              <a:spcBef>
                <a:spcPts val="0"/>
              </a:spcBef>
              <a:spcAft>
                <a:spcPts val="0"/>
              </a:spcAft>
              <a:buClr>
                <a:schemeClr val="lt1"/>
              </a:buClr>
              <a:buSzPts val="4100"/>
              <a:buFont typeface="Gill Sans"/>
              <a:buNone/>
            </a:pPr>
            <a:endParaRPr sz="2400"/>
          </a:p>
          <a:p>
            <a:pPr marL="0" lvl="0" indent="0" algn="ctr" rtl="0">
              <a:lnSpc>
                <a:spcPct val="90000"/>
              </a:lnSpc>
              <a:spcBef>
                <a:spcPts val="0"/>
              </a:spcBef>
              <a:spcAft>
                <a:spcPts val="0"/>
              </a:spcAft>
              <a:buClr>
                <a:schemeClr val="lt1"/>
              </a:buClr>
              <a:buSzPts val="4100"/>
              <a:buFont typeface="Gill Sans"/>
              <a:buNone/>
            </a:pPr>
            <a:endParaRPr sz="2900"/>
          </a:p>
          <a:p>
            <a:pPr marL="0" lvl="0" indent="0" algn="ctr" rtl="0">
              <a:lnSpc>
                <a:spcPct val="90000"/>
              </a:lnSpc>
              <a:spcBef>
                <a:spcPts val="0"/>
              </a:spcBef>
              <a:spcAft>
                <a:spcPts val="0"/>
              </a:spcAft>
              <a:buClr>
                <a:schemeClr val="lt1"/>
              </a:buClr>
              <a:buSzPts val="4100"/>
              <a:buFont typeface="Gill Sans"/>
              <a:buNone/>
            </a:pPr>
            <a:endParaRPr sz="29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2"/>
          <p:cNvSpPr/>
          <p:nvPr/>
        </p:nvSpPr>
        <p:spPr>
          <a:xfrm>
            <a:off x="589925" y="656550"/>
            <a:ext cx="8011800" cy="38727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2"/>
          <p:cNvSpPr txBox="1">
            <a:spLocks noGrp="1"/>
          </p:cNvSpPr>
          <p:nvPr>
            <p:ph type="title"/>
          </p:nvPr>
        </p:nvSpPr>
        <p:spPr>
          <a:xfrm>
            <a:off x="582931" y="651532"/>
            <a:ext cx="7978200" cy="38907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lt1"/>
              </a:buClr>
              <a:buSzPct val="100000"/>
              <a:buFont typeface="Gill Sans"/>
              <a:buNone/>
            </a:pPr>
            <a:r>
              <a:rPr lang="en" sz="6600">
                <a:solidFill>
                  <a:schemeClr val="dk1"/>
                </a:solidFill>
              </a:rPr>
              <a:t>Mary Therese Langerbeck Award for Undergraduate Research Mentoring</a:t>
            </a:r>
            <a:endParaRPr sz="11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3"/>
          <p:cNvSpPr txBox="1">
            <a:spLocks noGrp="1"/>
          </p:cNvSpPr>
          <p:nvPr>
            <p:ph type="title"/>
          </p:nvPr>
        </p:nvSpPr>
        <p:spPr>
          <a:xfrm>
            <a:off x="977375" y="76200"/>
            <a:ext cx="8059200" cy="13761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3300"/>
              <a:buFont typeface="Gill Sans"/>
              <a:buNone/>
            </a:pPr>
            <a:r>
              <a:rPr lang="en" sz="3300" b="1">
                <a:latin typeface="Spectral"/>
                <a:ea typeface="Spectral"/>
                <a:cs typeface="Spectral"/>
                <a:sym typeface="Spectral"/>
              </a:rPr>
              <a:t>Mary Therese Langerbeck Award for Undergraduate Research Mentoring </a:t>
            </a:r>
            <a:endParaRPr sz="1100" b="1">
              <a:latin typeface="Spectral"/>
              <a:ea typeface="Spectral"/>
              <a:cs typeface="Spectral"/>
              <a:sym typeface="Spectral"/>
            </a:endParaRPr>
          </a:p>
        </p:txBody>
      </p:sp>
      <p:sp>
        <p:nvSpPr>
          <p:cNvPr id="247" name="Google Shape;247;p43"/>
          <p:cNvSpPr txBox="1"/>
          <p:nvPr/>
        </p:nvSpPr>
        <p:spPr>
          <a:xfrm>
            <a:off x="0" y="1918600"/>
            <a:ext cx="9144000" cy="2470500"/>
          </a:xfrm>
          <a:prstGeom prst="rect">
            <a:avLst/>
          </a:prstGeom>
          <a:noFill/>
          <a:ln>
            <a:noFill/>
          </a:ln>
        </p:spPr>
        <p:txBody>
          <a:bodyPr spcFirstLastPara="1" wrap="square" lIns="91425" tIns="91425" rIns="91425" bIns="91425" anchor="b" anchorCtr="0">
            <a:spAutoFit/>
          </a:bodyPr>
          <a:lstStyle/>
          <a:p>
            <a:pPr marL="0" lvl="0" indent="0" algn="ctr" rtl="0">
              <a:lnSpc>
                <a:spcPct val="90000"/>
              </a:lnSpc>
              <a:spcBef>
                <a:spcPts val="0"/>
              </a:spcBef>
              <a:spcAft>
                <a:spcPts val="0"/>
              </a:spcAft>
              <a:buNone/>
            </a:pPr>
            <a:r>
              <a:rPr lang="en" sz="3300" b="1">
                <a:solidFill>
                  <a:schemeClr val="lt1"/>
                </a:solidFill>
                <a:latin typeface="Spectral"/>
                <a:ea typeface="Spectral"/>
                <a:cs typeface="Spectral"/>
                <a:sym typeface="Spectral"/>
              </a:rPr>
              <a:t>Dr. Jennifer Mierisch</a:t>
            </a:r>
            <a:endParaRPr sz="33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300" b="1">
                <a:solidFill>
                  <a:schemeClr val="lt1"/>
                </a:solidFill>
                <a:latin typeface="Spectral"/>
                <a:ea typeface="Spectral"/>
                <a:cs typeface="Spectral"/>
                <a:sym typeface="Spectral"/>
              </a:rPr>
              <a:t>Biology</a:t>
            </a:r>
            <a:endParaRPr sz="33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endParaRPr sz="33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300" b="1">
                <a:solidFill>
                  <a:schemeClr val="lt1"/>
                </a:solidFill>
                <a:latin typeface="Spectral"/>
                <a:ea typeface="Spectral"/>
                <a:cs typeface="Spectral"/>
                <a:sym typeface="Spectral"/>
              </a:rPr>
              <a:t>Dr. Jennifer Parks</a:t>
            </a:r>
            <a:endParaRPr sz="33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Clr>
                <a:schemeClr val="lt1"/>
              </a:buClr>
              <a:buSzPts val="3300"/>
              <a:buFont typeface="Gill Sans"/>
              <a:buNone/>
            </a:pPr>
            <a:r>
              <a:rPr lang="en" sz="3300" b="1">
                <a:solidFill>
                  <a:schemeClr val="lt1"/>
                </a:solidFill>
                <a:latin typeface="Spectral"/>
                <a:ea typeface="Spectral"/>
                <a:cs typeface="Spectral"/>
                <a:sym typeface="Spectral"/>
              </a:rPr>
              <a:t>Philosophy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p:nvPr/>
        </p:nvSpPr>
        <p:spPr>
          <a:xfrm>
            <a:off x="589925" y="656550"/>
            <a:ext cx="8011800" cy="38727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txBox="1">
            <a:spLocks noGrp="1"/>
          </p:cNvSpPr>
          <p:nvPr>
            <p:ph type="title"/>
          </p:nvPr>
        </p:nvSpPr>
        <p:spPr>
          <a:xfrm>
            <a:off x="582931" y="651532"/>
            <a:ext cx="7978138" cy="3890652"/>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6600"/>
              <a:buFont typeface="Gill Sans"/>
              <a:buNone/>
            </a:pPr>
            <a:r>
              <a:rPr lang="en" sz="6600">
                <a:solidFill>
                  <a:schemeClr val="dk1"/>
                </a:solidFill>
              </a:rPr>
              <a:t>Outstanding</a:t>
            </a:r>
            <a:endParaRPr sz="6600">
              <a:solidFill>
                <a:schemeClr val="dk1"/>
              </a:solidFill>
            </a:endParaRPr>
          </a:p>
          <a:p>
            <a:pPr marL="0" lvl="0" indent="0" algn="ctr" rtl="0">
              <a:lnSpc>
                <a:spcPct val="90000"/>
              </a:lnSpc>
              <a:spcBef>
                <a:spcPts val="0"/>
              </a:spcBef>
              <a:spcAft>
                <a:spcPts val="0"/>
              </a:spcAft>
              <a:buClr>
                <a:schemeClr val="lt1"/>
              </a:buClr>
              <a:buSzPts val="6600"/>
              <a:buFont typeface="Gill Sans"/>
              <a:buNone/>
            </a:pPr>
            <a:r>
              <a:rPr lang="en" sz="6600">
                <a:solidFill>
                  <a:schemeClr val="dk1"/>
                </a:solidFill>
              </a:rPr>
              <a:t>Undergraduate Research Award</a:t>
            </a:r>
            <a:endParaRPr sz="1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4"/>
          <p:cNvSpPr txBox="1">
            <a:spLocks noGrp="1"/>
          </p:cNvSpPr>
          <p:nvPr>
            <p:ph type="title"/>
          </p:nvPr>
        </p:nvSpPr>
        <p:spPr>
          <a:xfrm>
            <a:off x="977375" y="76200"/>
            <a:ext cx="8059200" cy="13761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300"/>
              <a:buFont typeface="Gill Sans"/>
              <a:buNone/>
            </a:pPr>
            <a:r>
              <a:rPr lang="en" sz="3300" b="1">
                <a:latin typeface="Spectral"/>
                <a:ea typeface="Spectral"/>
                <a:cs typeface="Spectral"/>
                <a:sym typeface="Spectral"/>
              </a:rPr>
              <a:t>Mary Therese Langerbeck Award for Undergraduate Research Mentoring </a:t>
            </a:r>
            <a:endParaRPr sz="1100" b="1">
              <a:latin typeface="Spectral"/>
              <a:ea typeface="Spectral"/>
              <a:cs typeface="Spectral"/>
              <a:sym typeface="Spectral"/>
            </a:endParaRPr>
          </a:p>
        </p:txBody>
      </p:sp>
      <p:sp>
        <p:nvSpPr>
          <p:cNvPr id="253" name="Google Shape;253;p44"/>
          <p:cNvSpPr txBox="1"/>
          <p:nvPr/>
        </p:nvSpPr>
        <p:spPr>
          <a:xfrm>
            <a:off x="847050" y="1122575"/>
            <a:ext cx="7848000" cy="3841800"/>
          </a:xfrm>
          <a:prstGeom prst="rect">
            <a:avLst/>
          </a:prstGeom>
          <a:noFill/>
          <a:ln>
            <a:noFill/>
          </a:ln>
        </p:spPr>
        <p:txBody>
          <a:bodyPr spcFirstLastPara="1" wrap="square" lIns="91425" tIns="91425" rIns="91425" bIns="91425" anchor="b" anchorCtr="0">
            <a:spAutoFit/>
          </a:bodyPr>
          <a:lstStyle/>
          <a:p>
            <a:pPr marL="0" lvl="0" indent="0" algn="ctr" rtl="0">
              <a:lnSpc>
                <a:spcPct val="90000"/>
              </a:lnSpc>
              <a:spcBef>
                <a:spcPts val="0"/>
              </a:spcBef>
              <a:spcAft>
                <a:spcPts val="0"/>
              </a:spcAft>
              <a:buNone/>
            </a:pPr>
            <a:r>
              <a:rPr lang="en" sz="3300" b="1">
                <a:solidFill>
                  <a:schemeClr val="lt1"/>
                </a:solidFill>
                <a:latin typeface="Spectral"/>
                <a:ea typeface="Spectral"/>
                <a:cs typeface="Spectral"/>
                <a:sym typeface="Spectral"/>
              </a:rPr>
              <a:t>Dr. Jennifer Mierisch</a:t>
            </a:r>
            <a:endParaRPr sz="33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endParaRPr sz="3300" b="1">
              <a:solidFill>
                <a:schemeClr val="lt1"/>
              </a:solidFill>
              <a:latin typeface="Spectral"/>
              <a:ea typeface="Spectral"/>
              <a:cs typeface="Spectral"/>
              <a:sym typeface="Spectral"/>
            </a:endParaRPr>
          </a:p>
          <a:p>
            <a:pPr marL="0" lvl="0" indent="0" algn="l" rtl="0">
              <a:lnSpc>
                <a:spcPct val="90000"/>
              </a:lnSpc>
              <a:spcBef>
                <a:spcPts val="0"/>
              </a:spcBef>
              <a:spcAft>
                <a:spcPts val="0"/>
              </a:spcAft>
              <a:buNone/>
            </a:pPr>
            <a:r>
              <a:rPr lang="en" sz="2200" b="1">
                <a:solidFill>
                  <a:schemeClr val="lt1"/>
                </a:solidFill>
                <a:latin typeface="Spectral"/>
                <a:ea typeface="Spectral"/>
                <a:cs typeface="Spectral"/>
                <a:sym typeface="Spectral"/>
              </a:rPr>
              <a:t>“Dr. Mierisch is a true testament of the dedication to research that Loyola possesses. She constantly encourages my labmates and myself to think deeply about our projects, and truly to dedicate ourselves to the science and not the immediate results. She has shown us all that a love of science is a love of the journey, and aids us in our development to becoming critical thinkers. Truly, she inspires us all as we head down our own paths within academia.”</a:t>
            </a:r>
            <a:endParaRPr sz="3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5"/>
          <p:cNvSpPr txBox="1">
            <a:spLocks noGrp="1"/>
          </p:cNvSpPr>
          <p:nvPr>
            <p:ph type="title"/>
          </p:nvPr>
        </p:nvSpPr>
        <p:spPr>
          <a:xfrm>
            <a:off x="977375" y="76200"/>
            <a:ext cx="8059200" cy="13761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300"/>
              <a:buFont typeface="Gill Sans"/>
              <a:buNone/>
            </a:pPr>
            <a:r>
              <a:rPr lang="en" sz="3300" b="1">
                <a:latin typeface="Spectral"/>
                <a:ea typeface="Spectral"/>
                <a:cs typeface="Spectral"/>
                <a:sym typeface="Spectral"/>
              </a:rPr>
              <a:t>Mary Therese Langerbeck Award for Undergraduate Research Mentoring </a:t>
            </a:r>
            <a:endParaRPr sz="1100" b="1">
              <a:latin typeface="Spectral"/>
              <a:ea typeface="Spectral"/>
              <a:cs typeface="Spectral"/>
              <a:sym typeface="Spectral"/>
            </a:endParaRPr>
          </a:p>
        </p:txBody>
      </p:sp>
      <p:sp>
        <p:nvSpPr>
          <p:cNvPr id="259" name="Google Shape;259;p45"/>
          <p:cNvSpPr txBox="1"/>
          <p:nvPr/>
        </p:nvSpPr>
        <p:spPr>
          <a:xfrm>
            <a:off x="510275" y="1122575"/>
            <a:ext cx="8184900" cy="3789900"/>
          </a:xfrm>
          <a:prstGeom prst="rect">
            <a:avLst/>
          </a:prstGeom>
          <a:noFill/>
          <a:ln>
            <a:noFill/>
          </a:ln>
        </p:spPr>
        <p:txBody>
          <a:bodyPr spcFirstLastPara="1" wrap="square" lIns="91425" tIns="91425" rIns="91425" bIns="91425" anchor="b" anchorCtr="0">
            <a:spAutoFit/>
          </a:bodyPr>
          <a:lstStyle/>
          <a:p>
            <a:pPr marL="0" lvl="0" indent="0" algn="ctr" rtl="0">
              <a:lnSpc>
                <a:spcPct val="90000"/>
              </a:lnSpc>
              <a:spcBef>
                <a:spcPts val="0"/>
              </a:spcBef>
              <a:spcAft>
                <a:spcPts val="0"/>
              </a:spcAft>
              <a:buNone/>
            </a:pPr>
            <a:r>
              <a:rPr lang="en" sz="3300" b="1">
                <a:solidFill>
                  <a:schemeClr val="lt1"/>
                </a:solidFill>
                <a:latin typeface="Spectral"/>
                <a:ea typeface="Spectral"/>
                <a:cs typeface="Spectral"/>
                <a:sym typeface="Spectral"/>
              </a:rPr>
              <a:t>Dr. Jennifer Parks</a:t>
            </a:r>
            <a:endParaRPr sz="33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endParaRPr sz="3300" b="1">
              <a:solidFill>
                <a:schemeClr val="lt1"/>
              </a:solidFill>
              <a:latin typeface="Spectral"/>
              <a:ea typeface="Spectral"/>
              <a:cs typeface="Spectral"/>
              <a:sym typeface="Spectral"/>
            </a:endParaRPr>
          </a:p>
          <a:p>
            <a:pPr marL="0" lvl="0" indent="0" algn="l" rtl="0">
              <a:lnSpc>
                <a:spcPct val="90000"/>
              </a:lnSpc>
              <a:spcBef>
                <a:spcPts val="0"/>
              </a:spcBef>
              <a:spcAft>
                <a:spcPts val="0"/>
              </a:spcAft>
              <a:buNone/>
            </a:pPr>
            <a:r>
              <a:rPr lang="en" sz="2400" b="1">
                <a:solidFill>
                  <a:schemeClr val="lt1"/>
                </a:solidFill>
                <a:latin typeface="Spectral"/>
                <a:ea typeface="Spectral"/>
                <a:cs typeface="Spectral"/>
                <a:sym typeface="Spectral"/>
              </a:rPr>
              <a:t>“Dr. Parks is one of those rare mentors who is able to inspire a passion for a subject. She is my role model of a generous scholar. A generous scholar is an educator who cares for the whole person. I think that her mission and approach to teaching exemplify Loyola's commitment to social justice. That is because she gives me the courage to dig into discussions that I personally connect with. She inspires me to be a better philosopher.”</a:t>
            </a:r>
            <a:endParaRPr sz="2400" b="1">
              <a:solidFill>
                <a:schemeClr val="lt1"/>
              </a:solidFill>
              <a:latin typeface="Spectral"/>
              <a:ea typeface="Spectral"/>
              <a:cs typeface="Spectral"/>
              <a:sym typeface="Spectral"/>
            </a:endParaRPr>
          </a:p>
          <a:p>
            <a:pPr marL="0" lvl="0" indent="0" algn="l" rtl="0">
              <a:lnSpc>
                <a:spcPct val="90000"/>
              </a:lnSpc>
              <a:spcBef>
                <a:spcPts val="0"/>
              </a:spcBef>
              <a:spcAft>
                <a:spcPts val="0"/>
              </a:spcAft>
              <a:buNone/>
            </a:pPr>
            <a:endParaRPr sz="2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6"/>
          <p:cNvSpPr/>
          <p:nvPr/>
        </p:nvSpPr>
        <p:spPr>
          <a:xfrm>
            <a:off x="1217925" y="1217925"/>
            <a:ext cx="7031700" cy="244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6"/>
          <p:cNvSpPr txBox="1">
            <a:spLocks noGrp="1"/>
          </p:cNvSpPr>
          <p:nvPr>
            <p:ph type="ctrTitle"/>
          </p:nvPr>
        </p:nvSpPr>
        <p:spPr>
          <a:xfrm>
            <a:off x="1143000" y="1531950"/>
            <a:ext cx="6858000" cy="14964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Clr>
                <a:schemeClr val="lt1"/>
              </a:buClr>
              <a:buSzPts val="4100"/>
              <a:buFont typeface="Gill Sans"/>
              <a:buNone/>
            </a:pPr>
            <a:r>
              <a:rPr lang="en" sz="4800">
                <a:solidFill>
                  <a:schemeClr val="dk1"/>
                </a:solidFill>
              </a:rPr>
              <a:t>Faculty Certificate in Experiential Education</a:t>
            </a:r>
            <a:endParaRPr sz="48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7"/>
          <p:cNvSpPr txBox="1">
            <a:spLocks noGrp="1"/>
          </p:cNvSpPr>
          <p:nvPr>
            <p:ph type="title"/>
          </p:nvPr>
        </p:nvSpPr>
        <p:spPr>
          <a:xfrm>
            <a:off x="977375" y="76200"/>
            <a:ext cx="8059200" cy="627900"/>
          </a:xfrm>
          <a:prstGeom prst="rect">
            <a:avLst/>
          </a:prstGeom>
          <a:noFill/>
          <a:ln>
            <a:noFill/>
          </a:ln>
        </p:spPr>
        <p:txBody>
          <a:bodyPr spcFirstLastPara="1" wrap="square" lIns="68575" tIns="34275" rIns="68575" bIns="34275" anchor="t" anchorCtr="0">
            <a:noAutofit/>
          </a:bodyPr>
          <a:lstStyle/>
          <a:p>
            <a:pPr marL="190500" marR="190500" lvl="0" indent="0" algn="ctr" rtl="0">
              <a:lnSpc>
                <a:spcPct val="115000"/>
              </a:lnSpc>
              <a:spcBef>
                <a:spcPts val="0"/>
              </a:spcBef>
              <a:spcAft>
                <a:spcPts val="0"/>
              </a:spcAft>
              <a:buClr>
                <a:schemeClr val="dk1"/>
              </a:buClr>
              <a:buSzPts val="1100"/>
              <a:buFont typeface="Arial"/>
              <a:buNone/>
            </a:pPr>
            <a:r>
              <a:rPr lang="en" sz="2300" b="1">
                <a:latin typeface="Spectral"/>
                <a:ea typeface="Spectral"/>
                <a:cs typeface="Spectral"/>
                <a:sym typeface="Spectral"/>
              </a:rPr>
              <a:t>Community-Engaged Experiential Learning Scholars</a:t>
            </a:r>
            <a:endParaRPr sz="2300" b="1">
              <a:latin typeface="Spectral"/>
              <a:ea typeface="Spectral"/>
              <a:cs typeface="Spectral"/>
              <a:sym typeface="Spectral"/>
            </a:endParaRPr>
          </a:p>
          <a:p>
            <a:pPr marL="0" marR="381000" lvl="0" indent="0" algn="l" rtl="0">
              <a:lnSpc>
                <a:spcPct val="250000"/>
              </a:lnSpc>
              <a:spcBef>
                <a:spcPts val="0"/>
              </a:spcBef>
              <a:spcAft>
                <a:spcPts val="0"/>
              </a:spcAft>
              <a:buClr>
                <a:schemeClr val="dk1"/>
              </a:buClr>
              <a:buSzPts val="1100"/>
              <a:buFont typeface="Arial"/>
              <a:buNone/>
            </a:pPr>
            <a:endParaRPr sz="1200">
              <a:solidFill>
                <a:schemeClr val="dk1"/>
              </a:solidFill>
              <a:highlight>
                <a:srgbClr val="C239B3"/>
              </a:highlight>
              <a:latin typeface="Roboto"/>
              <a:ea typeface="Roboto"/>
              <a:cs typeface="Roboto"/>
              <a:sym typeface="Roboto"/>
            </a:endParaRPr>
          </a:p>
          <a:p>
            <a:pPr marL="0" lvl="0" indent="0" algn="ctr" rtl="0">
              <a:lnSpc>
                <a:spcPct val="90000"/>
              </a:lnSpc>
              <a:spcBef>
                <a:spcPts val="600"/>
              </a:spcBef>
              <a:spcAft>
                <a:spcPts val="0"/>
              </a:spcAft>
              <a:buClr>
                <a:schemeClr val="lt1"/>
              </a:buClr>
              <a:buSzPts val="3300"/>
              <a:buFont typeface="Gill Sans"/>
              <a:buNone/>
            </a:pPr>
            <a:endParaRPr sz="3300" b="1">
              <a:latin typeface="Spectral"/>
              <a:ea typeface="Spectral"/>
              <a:cs typeface="Spectral"/>
              <a:sym typeface="Spectral"/>
            </a:endParaRPr>
          </a:p>
        </p:txBody>
      </p:sp>
      <p:sp>
        <p:nvSpPr>
          <p:cNvPr id="271" name="Google Shape;271;p47"/>
          <p:cNvSpPr txBox="1">
            <a:spLocks noGrp="1"/>
          </p:cNvSpPr>
          <p:nvPr>
            <p:ph type="title"/>
          </p:nvPr>
        </p:nvSpPr>
        <p:spPr>
          <a:xfrm>
            <a:off x="408225" y="704100"/>
            <a:ext cx="8562300" cy="24537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300"/>
              <a:buFont typeface="Gill Sans"/>
              <a:buNone/>
            </a:pPr>
            <a:r>
              <a:rPr lang="en" sz="2600" b="1">
                <a:latin typeface="Spectral"/>
                <a:ea typeface="Spectral"/>
                <a:cs typeface="Spectral"/>
                <a:sym typeface="Spectral"/>
              </a:rPr>
              <a:t>Nives Valli - John Felice Rome Center</a:t>
            </a:r>
            <a:endParaRPr sz="26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300"/>
              <a:buFont typeface="Gill Sans"/>
              <a:buNone/>
            </a:pPr>
            <a:r>
              <a:rPr lang="en" sz="2600" b="1">
                <a:latin typeface="Spectral"/>
                <a:ea typeface="Spectral"/>
                <a:cs typeface="Spectral"/>
                <a:sym typeface="Spectral"/>
              </a:rPr>
              <a:t>Teresa Calpino - Theology</a:t>
            </a:r>
            <a:endParaRPr sz="26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300"/>
              <a:buFont typeface="Gill Sans"/>
              <a:buNone/>
            </a:pPr>
            <a:r>
              <a:rPr lang="en" sz="2600" b="1">
                <a:latin typeface="Spectral"/>
                <a:ea typeface="Spectral"/>
                <a:cs typeface="Spectral"/>
                <a:sym typeface="Spectral"/>
              </a:rPr>
              <a:t>Alma Begicevic - Sociology</a:t>
            </a:r>
            <a:endParaRPr sz="26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300"/>
              <a:buFont typeface="Gill Sans"/>
              <a:buNone/>
            </a:pPr>
            <a:r>
              <a:rPr lang="en" sz="2600" b="1">
                <a:latin typeface="Spectral"/>
                <a:ea typeface="Spectral"/>
                <a:cs typeface="Spectral"/>
                <a:sym typeface="Spectral"/>
              </a:rPr>
              <a:t>Natasha Teetsov - Continuing &amp; Professional Studies </a:t>
            </a:r>
            <a:endParaRPr sz="26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300"/>
              <a:buFont typeface="Gill Sans"/>
              <a:buNone/>
            </a:pPr>
            <a:r>
              <a:rPr lang="en" sz="2600" b="1">
                <a:latin typeface="Spectral"/>
                <a:ea typeface="Spectral"/>
                <a:cs typeface="Spectral"/>
                <a:sym typeface="Spectral"/>
              </a:rPr>
              <a:t>Jenn Finn - Classics</a:t>
            </a:r>
            <a:endParaRPr sz="26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300"/>
              <a:buFont typeface="Gill Sans"/>
              <a:buNone/>
            </a:pPr>
            <a:r>
              <a:rPr lang="en" sz="2600" b="1">
                <a:latin typeface="Spectral"/>
                <a:ea typeface="Spectral"/>
                <a:cs typeface="Spectral"/>
                <a:sym typeface="Spectral"/>
              </a:rPr>
              <a:t>Minwoo Jung - Sociology</a:t>
            </a:r>
            <a:endParaRPr sz="2600" b="1">
              <a:latin typeface="Spectral"/>
              <a:ea typeface="Spectral"/>
              <a:cs typeface="Spectral"/>
              <a:sym typeface="Spectral"/>
            </a:endParaRPr>
          </a:p>
          <a:p>
            <a:pPr marL="0" lvl="0" indent="0" algn="ctr" rtl="0">
              <a:spcBef>
                <a:spcPts val="0"/>
              </a:spcBef>
              <a:spcAft>
                <a:spcPts val="0"/>
              </a:spcAft>
              <a:buClr>
                <a:schemeClr val="lt1"/>
              </a:buClr>
              <a:buSzPts val="3300"/>
              <a:buFont typeface="Gill Sans"/>
              <a:buNone/>
            </a:pPr>
            <a:r>
              <a:rPr lang="en" sz="2600" b="1">
                <a:latin typeface="Spectral"/>
                <a:ea typeface="Spectral"/>
                <a:cs typeface="Spectral"/>
                <a:sym typeface="Spectral"/>
              </a:rPr>
              <a:t>Diana Franco - Social Work</a:t>
            </a:r>
            <a:endParaRPr sz="2600" b="1">
              <a:latin typeface="Spectral"/>
              <a:ea typeface="Spectral"/>
              <a:cs typeface="Spectral"/>
              <a:sym typeface="Spectral"/>
            </a:endParaRPr>
          </a:p>
          <a:p>
            <a:pPr marL="0" lvl="0" indent="0" algn="ctr" rtl="0">
              <a:spcBef>
                <a:spcPts val="0"/>
              </a:spcBef>
              <a:spcAft>
                <a:spcPts val="0"/>
              </a:spcAft>
              <a:buClr>
                <a:schemeClr val="lt1"/>
              </a:buClr>
              <a:buSzPts val="3300"/>
              <a:buFont typeface="Gill Sans"/>
              <a:buNone/>
            </a:pPr>
            <a:r>
              <a:rPr lang="en" sz="2600" b="1">
                <a:latin typeface="Spectral"/>
                <a:ea typeface="Spectral"/>
                <a:cs typeface="Spectral"/>
                <a:sym typeface="Spectral"/>
              </a:rPr>
              <a:t>Zach Waickman - Environmental Sustainability</a:t>
            </a:r>
            <a:endParaRPr sz="2600" b="1">
              <a:latin typeface="Spectral"/>
              <a:ea typeface="Spectral"/>
              <a:cs typeface="Spectral"/>
              <a:sym typeface="Spectral"/>
            </a:endParaRPr>
          </a:p>
          <a:p>
            <a:pPr marL="0" lvl="0" indent="0" algn="ctr" rtl="0">
              <a:spcBef>
                <a:spcPts val="0"/>
              </a:spcBef>
              <a:spcAft>
                <a:spcPts val="0"/>
              </a:spcAft>
              <a:buClr>
                <a:schemeClr val="lt1"/>
              </a:buClr>
              <a:buSzPts val="3300"/>
              <a:buFont typeface="Gill Sans"/>
              <a:buNone/>
            </a:pPr>
            <a:r>
              <a:rPr lang="en" sz="2600" b="1">
                <a:latin typeface="Spectral"/>
                <a:ea typeface="Spectral"/>
                <a:cs typeface="Spectral"/>
                <a:sym typeface="Spectral"/>
              </a:rPr>
              <a:t>Florence Chee - Communication</a:t>
            </a:r>
            <a:endParaRPr sz="2600" b="1">
              <a:latin typeface="Spectral"/>
              <a:ea typeface="Spectral"/>
              <a:cs typeface="Spectral"/>
              <a:sym typeface="Spectral"/>
            </a:endParaRPr>
          </a:p>
          <a:p>
            <a:pPr marL="0" lvl="0" indent="0" algn="ctr" rtl="0">
              <a:spcBef>
                <a:spcPts val="0"/>
              </a:spcBef>
              <a:spcAft>
                <a:spcPts val="0"/>
              </a:spcAft>
              <a:buClr>
                <a:schemeClr val="lt1"/>
              </a:buClr>
              <a:buSzPts val="3300"/>
              <a:buFont typeface="Gill Sans"/>
              <a:buNone/>
            </a:pPr>
            <a:r>
              <a:rPr lang="en" sz="2600" b="1">
                <a:latin typeface="Spectral"/>
                <a:ea typeface="Spectral"/>
                <a:cs typeface="Spectral"/>
                <a:sym typeface="Spectral"/>
              </a:rPr>
              <a:t>Alex Stubbs - Philosophy</a:t>
            </a:r>
            <a:endParaRPr sz="2600" b="1">
              <a:latin typeface="Spectral"/>
              <a:ea typeface="Spectral"/>
              <a:cs typeface="Spectral"/>
              <a:sym typeface="Spectral"/>
            </a:endParaRPr>
          </a:p>
          <a:p>
            <a:pPr marL="0" lvl="0" indent="0" algn="ctr" rtl="0">
              <a:spcBef>
                <a:spcPts val="0"/>
              </a:spcBef>
              <a:spcAft>
                <a:spcPts val="0"/>
              </a:spcAft>
              <a:buClr>
                <a:schemeClr val="lt1"/>
              </a:buClr>
              <a:buSzPts val="3300"/>
              <a:buFont typeface="Gill Sans"/>
              <a:buNone/>
            </a:pPr>
            <a:r>
              <a:rPr lang="en" sz="2600" b="1">
                <a:latin typeface="Spectral"/>
                <a:ea typeface="Spectral"/>
                <a:cs typeface="Spectral"/>
                <a:sym typeface="Spectral"/>
              </a:rPr>
              <a:t>Mary Czulno - Health Sciences and Public Health</a:t>
            </a:r>
            <a:endParaRPr sz="2600" b="1">
              <a:latin typeface="Spectral"/>
              <a:ea typeface="Spectral"/>
              <a:cs typeface="Spectral"/>
              <a:sym typeface="Spectral"/>
            </a:endParaRPr>
          </a:p>
          <a:p>
            <a:pPr marL="0" lvl="0" indent="0" algn="ctr" rtl="0">
              <a:spcBef>
                <a:spcPts val="0"/>
              </a:spcBef>
              <a:spcAft>
                <a:spcPts val="0"/>
              </a:spcAft>
              <a:buClr>
                <a:schemeClr val="lt1"/>
              </a:buClr>
              <a:buSzPts val="3300"/>
              <a:buFont typeface="Gill Sans"/>
              <a:buNone/>
            </a:pPr>
            <a:endParaRPr sz="28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300"/>
              <a:buFont typeface="Gill Sans"/>
              <a:buNone/>
            </a:pPr>
            <a:endParaRPr sz="33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300"/>
              <a:buFont typeface="Gill Sans"/>
              <a:buNone/>
            </a:pPr>
            <a:endParaRPr sz="3300" b="1">
              <a:latin typeface="Spectral"/>
              <a:ea typeface="Spectral"/>
              <a:cs typeface="Spectral"/>
              <a:sym typeface="Spectr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8"/>
          <p:cNvSpPr/>
          <p:nvPr/>
        </p:nvSpPr>
        <p:spPr>
          <a:xfrm>
            <a:off x="1217925" y="1217925"/>
            <a:ext cx="7031700" cy="244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8"/>
          <p:cNvSpPr txBox="1">
            <a:spLocks noGrp="1"/>
          </p:cNvSpPr>
          <p:nvPr>
            <p:ph type="ctrTitle"/>
          </p:nvPr>
        </p:nvSpPr>
        <p:spPr>
          <a:xfrm>
            <a:off x="1143000" y="1531950"/>
            <a:ext cx="6858000" cy="14964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Clr>
                <a:schemeClr val="lt1"/>
              </a:buClr>
              <a:buSzPts val="4100"/>
              <a:buFont typeface="Gill Sans"/>
              <a:buNone/>
            </a:pPr>
            <a:r>
              <a:rPr lang="en" sz="4800">
                <a:solidFill>
                  <a:schemeClr val="dk1"/>
                </a:solidFill>
              </a:rPr>
              <a:t>Community Engagement Awards</a:t>
            </a:r>
            <a:endParaRPr sz="48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9"/>
          <p:cNvSpPr txBox="1">
            <a:spLocks noGrp="1"/>
          </p:cNvSpPr>
          <p:nvPr>
            <p:ph type="title"/>
          </p:nvPr>
        </p:nvSpPr>
        <p:spPr>
          <a:xfrm>
            <a:off x="582931" y="45244"/>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100"/>
              <a:t>Community Engagement Award </a:t>
            </a:r>
            <a:endParaRPr sz="3100"/>
          </a:p>
        </p:txBody>
      </p:sp>
      <p:sp>
        <p:nvSpPr>
          <p:cNvPr id="283" name="Google Shape;283;p49"/>
          <p:cNvSpPr txBox="1"/>
          <p:nvPr/>
        </p:nvSpPr>
        <p:spPr>
          <a:xfrm>
            <a:off x="867450" y="1428750"/>
            <a:ext cx="7592700" cy="2201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700" b="1">
                <a:solidFill>
                  <a:schemeClr val="lt1"/>
                </a:solidFill>
                <a:latin typeface="Spectral"/>
                <a:ea typeface="Spectral"/>
                <a:cs typeface="Spectral"/>
                <a:sym typeface="Spectral"/>
              </a:rPr>
              <a:t>Sahaj Vanani &amp; Kayle Zanfardino</a:t>
            </a:r>
            <a:endParaRPr sz="37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endParaRPr sz="31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100" b="1" i="1">
                <a:solidFill>
                  <a:schemeClr val="lt1"/>
                </a:solidFill>
                <a:latin typeface="Spectral"/>
                <a:ea typeface="Spectral"/>
                <a:cs typeface="Spectral"/>
                <a:sym typeface="Spectral"/>
              </a:rPr>
              <a:t>HSM 110 - Service-Learning</a:t>
            </a:r>
            <a:endParaRPr sz="3100" b="1" i="1">
              <a:solidFill>
                <a:schemeClr val="lt1"/>
              </a:solidFill>
              <a:latin typeface="Spectral"/>
              <a:ea typeface="Spectral"/>
              <a:cs typeface="Spectral"/>
              <a:sym typeface="Spectral"/>
            </a:endParaRPr>
          </a:p>
          <a:p>
            <a:pPr marL="0" lvl="0" indent="0" algn="ctr" rtl="0">
              <a:lnSpc>
                <a:spcPct val="90000"/>
              </a:lnSpc>
              <a:spcBef>
                <a:spcPts val="0"/>
              </a:spcBef>
              <a:spcAft>
                <a:spcPts val="0"/>
              </a:spcAft>
              <a:buClr>
                <a:schemeClr val="lt1"/>
              </a:buClr>
              <a:buSzPts val="4100"/>
              <a:buFont typeface="Gill Sans"/>
              <a:buNone/>
            </a:pPr>
            <a:r>
              <a:rPr lang="en" sz="3100" b="1">
                <a:solidFill>
                  <a:schemeClr val="lt1"/>
                </a:solidFill>
                <a:latin typeface="Spectral"/>
                <a:ea typeface="Spectral"/>
                <a:cs typeface="Spectral"/>
                <a:sym typeface="Spectral"/>
              </a:rPr>
              <a:t>Advocate Aurora Healthcare</a:t>
            </a:r>
            <a:endParaRPr sz="3100" b="1">
              <a:solidFill>
                <a:schemeClr val="lt1"/>
              </a:solidFill>
              <a:latin typeface="Spectral"/>
              <a:ea typeface="Spectral"/>
              <a:cs typeface="Spectral"/>
              <a:sym typeface="Spectra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0"/>
          <p:cNvSpPr txBox="1">
            <a:spLocks noGrp="1"/>
          </p:cNvSpPr>
          <p:nvPr>
            <p:ph type="title"/>
          </p:nvPr>
        </p:nvSpPr>
        <p:spPr>
          <a:xfrm>
            <a:off x="582931" y="45244"/>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100"/>
              <a:t>Community Engagement Award </a:t>
            </a:r>
            <a:endParaRPr sz="3100"/>
          </a:p>
        </p:txBody>
      </p:sp>
      <p:sp>
        <p:nvSpPr>
          <p:cNvPr id="289" name="Google Shape;289;p50"/>
          <p:cNvSpPr txBox="1"/>
          <p:nvPr/>
        </p:nvSpPr>
        <p:spPr>
          <a:xfrm>
            <a:off x="867450" y="1039450"/>
            <a:ext cx="7592700" cy="4098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700" b="1">
                <a:solidFill>
                  <a:schemeClr val="lt1"/>
                </a:solidFill>
                <a:latin typeface="Spectral"/>
                <a:ea typeface="Spectral"/>
                <a:cs typeface="Spectral"/>
                <a:sym typeface="Spectral"/>
              </a:rPr>
              <a:t>Sahaj Vanani &amp; Kayle Zanfardino</a:t>
            </a:r>
            <a:endParaRPr sz="3700" b="1">
              <a:solidFill>
                <a:schemeClr val="lt1"/>
              </a:solidFill>
              <a:latin typeface="Spectral"/>
              <a:ea typeface="Spectral"/>
              <a:cs typeface="Spectral"/>
              <a:sym typeface="Spectral"/>
            </a:endParaRPr>
          </a:p>
          <a:p>
            <a:pPr marL="0" lvl="0" indent="0" algn="l" rtl="0">
              <a:lnSpc>
                <a:spcPct val="90000"/>
              </a:lnSpc>
              <a:spcBef>
                <a:spcPts val="0"/>
              </a:spcBef>
              <a:spcAft>
                <a:spcPts val="0"/>
              </a:spcAft>
              <a:buNone/>
            </a:pPr>
            <a:endParaRPr sz="2300" b="1">
              <a:solidFill>
                <a:schemeClr val="lt1"/>
              </a:solidFill>
              <a:latin typeface="Spectral"/>
              <a:ea typeface="Spectral"/>
              <a:cs typeface="Spectral"/>
              <a:sym typeface="Spectral"/>
            </a:endParaRPr>
          </a:p>
          <a:p>
            <a:pPr marL="0" lvl="0" indent="0" algn="l" rtl="0">
              <a:lnSpc>
                <a:spcPct val="90000"/>
              </a:lnSpc>
              <a:spcBef>
                <a:spcPts val="0"/>
              </a:spcBef>
              <a:spcAft>
                <a:spcPts val="0"/>
              </a:spcAft>
              <a:buNone/>
            </a:pPr>
            <a:r>
              <a:rPr lang="en" sz="2300" b="1">
                <a:solidFill>
                  <a:schemeClr val="lt1"/>
                </a:solidFill>
                <a:latin typeface="Spectral"/>
                <a:ea typeface="Spectral"/>
                <a:cs typeface="Spectral"/>
                <a:sym typeface="Spectral"/>
              </a:rPr>
              <a:t>“The students developed a comprehensive proposal to reduce Emergency Department utilization rates due to mental illness in the Chicagoland area. The students delivered a superb presentation that called attention to the broader, systemic issues of bias, discrimination, and racism related to access to mental health services and proposed an important model that urban hospitals should follow when addressing equity and social justice for their communities.”</a:t>
            </a:r>
            <a:endParaRPr sz="2300" b="1">
              <a:solidFill>
                <a:schemeClr val="lt1"/>
              </a:solidFill>
              <a:latin typeface="Spectral"/>
              <a:ea typeface="Spectral"/>
              <a:cs typeface="Spectral"/>
              <a:sym typeface="Spectra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1"/>
          <p:cNvSpPr txBox="1">
            <a:spLocks noGrp="1"/>
          </p:cNvSpPr>
          <p:nvPr>
            <p:ph type="title"/>
          </p:nvPr>
        </p:nvSpPr>
        <p:spPr>
          <a:xfrm>
            <a:off x="582931" y="45244"/>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100"/>
              <a:t>Community Engagement Award </a:t>
            </a:r>
            <a:endParaRPr sz="3100"/>
          </a:p>
        </p:txBody>
      </p:sp>
      <p:sp>
        <p:nvSpPr>
          <p:cNvPr id="295" name="Google Shape;295;p51"/>
          <p:cNvSpPr txBox="1"/>
          <p:nvPr/>
        </p:nvSpPr>
        <p:spPr>
          <a:xfrm>
            <a:off x="867450" y="1428750"/>
            <a:ext cx="7592700" cy="2201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700" b="1">
                <a:solidFill>
                  <a:schemeClr val="lt1"/>
                </a:solidFill>
                <a:latin typeface="Spectral"/>
                <a:ea typeface="Spectral"/>
                <a:cs typeface="Spectral"/>
                <a:sym typeface="Spectral"/>
              </a:rPr>
              <a:t>Elizabeth Rovegno</a:t>
            </a:r>
            <a:endParaRPr sz="37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endParaRPr sz="31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100" b="1" i="1">
                <a:solidFill>
                  <a:schemeClr val="lt1"/>
                </a:solidFill>
                <a:latin typeface="Spectral"/>
                <a:ea typeface="Spectral"/>
                <a:cs typeface="Spectral"/>
                <a:sym typeface="Spectral"/>
              </a:rPr>
              <a:t>PSYC 390 - Academic Internship</a:t>
            </a:r>
            <a:endParaRPr sz="3100" b="1" i="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100" b="1">
                <a:solidFill>
                  <a:schemeClr val="lt1"/>
                </a:solidFill>
                <a:latin typeface="Spectral"/>
                <a:ea typeface="Spectral"/>
                <a:cs typeface="Spectral"/>
                <a:sym typeface="Spectral"/>
              </a:rPr>
              <a:t>Step Up For Mental Health</a:t>
            </a:r>
            <a:endParaRPr sz="3100" b="1">
              <a:solidFill>
                <a:schemeClr val="lt1"/>
              </a:solidFill>
              <a:latin typeface="Spectral"/>
              <a:ea typeface="Spectral"/>
              <a:cs typeface="Spectral"/>
              <a:sym typeface="Spectra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2"/>
          <p:cNvSpPr txBox="1">
            <a:spLocks noGrp="1"/>
          </p:cNvSpPr>
          <p:nvPr>
            <p:ph type="title"/>
          </p:nvPr>
        </p:nvSpPr>
        <p:spPr>
          <a:xfrm>
            <a:off x="582931" y="45244"/>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100"/>
              <a:t>Community Engagement Award </a:t>
            </a:r>
            <a:endParaRPr sz="3100"/>
          </a:p>
        </p:txBody>
      </p:sp>
      <p:sp>
        <p:nvSpPr>
          <p:cNvPr id="301" name="Google Shape;301;p52"/>
          <p:cNvSpPr txBox="1"/>
          <p:nvPr/>
        </p:nvSpPr>
        <p:spPr>
          <a:xfrm>
            <a:off x="867450" y="1224600"/>
            <a:ext cx="7592700" cy="3918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700" b="1">
                <a:solidFill>
                  <a:schemeClr val="lt1"/>
                </a:solidFill>
                <a:latin typeface="Spectral"/>
                <a:ea typeface="Spectral"/>
                <a:cs typeface="Spectral"/>
                <a:sym typeface="Spectral"/>
              </a:rPr>
              <a:t>Elizabeth Rovegno</a:t>
            </a:r>
            <a:endParaRPr sz="37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endParaRPr sz="3100" b="1">
              <a:solidFill>
                <a:schemeClr val="lt1"/>
              </a:solidFill>
              <a:latin typeface="Spectral"/>
              <a:ea typeface="Spectral"/>
              <a:cs typeface="Spectral"/>
              <a:sym typeface="Spectral"/>
            </a:endParaRPr>
          </a:p>
          <a:p>
            <a:pPr marL="0" lvl="0" indent="0" algn="l" rtl="0">
              <a:lnSpc>
                <a:spcPct val="90000"/>
              </a:lnSpc>
              <a:spcBef>
                <a:spcPts val="0"/>
              </a:spcBef>
              <a:spcAft>
                <a:spcPts val="0"/>
              </a:spcAft>
              <a:buNone/>
            </a:pPr>
            <a:r>
              <a:rPr lang="en" sz="3100" b="1">
                <a:solidFill>
                  <a:schemeClr val="lt1"/>
                </a:solidFill>
                <a:latin typeface="Spectral"/>
                <a:ea typeface="Spectral"/>
                <a:cs typeface="Spectral"/>
                <a:sym typeface="Spectral"/>
              </a:rPr>
              <a:t>“Her attention to active listening, having empathy, and supporting several clients…Elizabeth is active in learning all she needs in her role, supporting our community and always tries to help our program improve.”</a:t>
            </a:r>
            <a:endParaRPr sz="3100" b="1">
              <a:solidFill>
                <a:schemeClr val="lt1"/>
              </a:solidFill>
              <a:latin typeface="Spectral"/>
              <a:ea typeface="Spectral"/>
              <a:cs typeface="Spectral"/>
              <a:sym typeface="Spectra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3"/>
          <p:cNvSpPr txBox="1">
            <a:spLocks noGrp="1"/>
          </p:cNvSpPr>
          <p:nvPr>
            <p:ph type="title"/>
          </p:nvPr>
        </p:nvSpPr>
        <p:spPr>
          <a:xfrm>
            <a:off x="582931" y="45244"/>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100"/>
              <a:t>Community Engagement Award </a:t>
            </a:r>
            <a:endParaRPr sz="3100"/>
          </a:p>
        </p:txBody>
      </p:sp>
      <p:sp>
        <p:nvSpPr>
          <p:cNvPr id="307" name="Google Shape;307;p53"/>
          <p:cNvSpPr txBox="1"/>
          <p:nvPr/>
        </p:nvSpPr>
        <p:spPr>
          <a:xfrm>
            <a:off x="867450" y="1428750"/>
            <a:ext cx="7592700" cy="2201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700" b="1">
                <a:solidFill>
                  <a:schemeClr val="lt1"/>
                </a:solidFill>
                <a:latin typeface="Spectral"/>
                <a:ea typeface="Spectral"/>
                <a:cs typeface="Spectral"/>
                <a:sym typeface="Spectral"/>
              </a:rPr>
              <a:t>Madonna Salto</a:t>
            </a:r>
            <a:endParaRPr sz="37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endParaRPr sz="31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100" b="1" i="1">
                <a:solidFill>
                  <a:schemeClr val="lt1"/>
                </a:solidFill>
                <a:latin typeface="Spectral"/>
                <a:ea typeface="Spectral"/>
                <a:cs typeface="Spectral"/>
                <a:sym typeface="Spectral"/>
              </a:rPr>
              <a:t>COMM 392 - Academic Internship</a:t>
            </a:r>
            <a:endParaRPr sz="3100" b="1" i="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100" b="1">
                <a:solidFill>
                  <a:schemeClr val="lt1"/>
                </a:solidFill>
                <a:latin typeface="Spectral"/>
                <a:ea typeface="Spectral"/>
                <a:cs typeface="Spectral"/>
                <a:sym typeface="Spectral"/>
              </a:rPr>
              <a:t>KidSafe Foundation</a:t>
            </a:r>
            <a:endParaRPr sz="3100" b="1">
              <a:solidFill>
                <a:schemeClr val="lt1"/>
              </a:solidFill>
              <a:latin typeface="Spectral"/>
              <a:ea typeface="Spectral"/>
              <a:cs typeface="Spectral"/>
              <a:sym typeface="Spectra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615525" y="165750"/>
            <a:ext cx="8487000" cy="6588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lt1"/>
              </a:buClr>
              <a:buSzPct val="107894"/>
              <a:buFont typeface="Gill Sans"/>
              <a:buNone/>
            </a:pPr>
            <a:r>
              <a:rPr lang="en" sz="3800"/>
              <a:t>Outstanding Undergraduate Research Award Recipients</a:t>
            </a:r>
            <a:endParaRPr sz="3800"/>
          </a:p>
        </p:txBody>
      </p:sp>
      <p:sp>
        <p:nvSpPr>
          <p:cNvPr id="149" name="Google Shape;149;p27"/>
          <p:cNvSpPr txBox="1">
            <a:spLocks noGrp="1"/>
          </p:cNvSpPr>
          <p:nvPr>
            <p:ph type="title"/>
          </p:nvPr>
        </p:nvSpPr>
        <p:spPr>
          <a:xfrm>
            <a:off x="428625" y="1361275"/>
            <a:ext cx="4306500" cy="36987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4100"/>
              <a:buFont typeface="Gill Sans"/>
              <a:buNone/>
            </a:pPr>
            <a:r>
              <a:rPr lang="en" sz="3300"/>
              <a:t>Andrea Melaragno</a:t>
            </a:r>
            <a:endParaRPr sz="3300"/>
          </a:p>
          <a:p>
            <a:pPr marL="0" lvl="0" indent="0" algn="l" rtl="0">
              <a:lnSpc>
                <a:spcPct val="90000"/>
              </a:lnSpc>
              <a:spcBef>
                <a:spcPts val="0"/>
              </a:spcBef>
              <a:spcAft>
                <a:spcPts val="0"/>
              </a:spcAft>
              <a:buClr>
                <a:schemeClr val="lt1"/>
              </a:buClr>
              <a:buSzPts val="4100"/>
              <a:buFont typeface="Gill Sans"/>
              <a:buNone/>
            </a:pPr>
            <a:r>
              <a:rPr lang="en" sz="3300"/>
              <a:t>Arielle McKeever</a:t>
            </a:r>
            <a:endParaRPr sz="3300"/>
          </a:p>
          <a:p>
            <a:pPr marL="0" lvl="0" indent="0" algn="l" rtl="0">
              <a:lnSpc>
                <a:spcPct val="90000"/>
              </a:lnSpc>
              <a:spcBef>
                <a:spcPts val="0"/>
              </a:spcBef>
              <a:spcAft>
                <a:spcPts val="0"/>
              </a:spcAft>
              <a:buClr>
                <a:schemeClr val="lt1"/>
              </a:buClr>
              <a:buSzPts val="4100"/>
              <a:buFont typeface="Gill Sans"/>
              <a:buNone/>
            </a:pPr>
            <a:r>
              <a:rPr lang="en" sz="3300"/>
              <a:t>Brennan McDonald</a:t>
            </a:r>
            <a:endParaRPr sz="3300"/>
          </a:p>
          <a:p>
            <a:pPr marL="0" lvl="0" indent="0" algn="l" rtl="0">
              <a:lnSpc>
                <a:spcPct val="90000"/>
              </a:lnSpc>
              <a:spcBef>
                <a:spcPts val="0"/>
              </a:spcBef>
              <a:spcAft>
                <a:spcPts val="0"/>
              </a:spcAft>
              <a:buClr>
                <a:schemeClr val="lt1"/>
              </a:buClr>
              <a:buSzPts val="4100"/>
              <a:buFont typeface="Gill Sans"/>
              <a:buNone/>
            </a:pPr>
            <a:r>
              <a:rPr lang="en" sz="3300"/>
              <a:t>Topher Petit</a:t>
            </a:r>
            <a:endParaRPr sz="3300"/>
          </a:p>
          <a:p>
            <a:pPr marL="0" lvl="0" indent="0" algn="l" rtl="0">
              <a:lnSpc>
                <a:spcPct val="90000"/>
              </a:lnSpc>
              <a:spcBef>
                <a:spcPts val="0"/>
              </a:spcBef>
              <a:spcAft>
                <a:spcPts val="0"/>
              </a:spcAft>
              <a:buClr>
                <a:schemeClr val="lt1"/>
              </a:buClr>
              <a:buSzPts val="4100"/>
              <a:buFont typeface="Gill Sans"/>
              <a:buNone/>
            </a:pPr>
            <a:r>
              <a:rPr lang="en" sz="3300"/>
              <a:t>Emma Simmons</a:t>
            </a:r>
            <a:endParaRPr sz="3300"/>
          </a:p>
          <a:p>
            <a:pPr marL="0" lvl="0" indent="0" algn="l" rtl="0">
              <a:lnSpc>
                <a:spcPct val="90000"/>
              </a:lnSpc>
              <a:spcBef>
                <a:spcPts val="0"/>
              </a:spcBef>
              <a:spcAft>
                <a:spcPts val="0"/>
              </a:spcAft>
              <a:buClr>
                <a:schemeClr val="lt1"/>
              </a:buClr>
              <a:buSzPts val="4100"/>
              <a:buFont typeface="Gill Sans"/>
              <a:buNone/>
            </a:pPr>
            <a:r>
              <a:rPr lang="en" sz="3300"/>
              <a:t>Madeline Moran</a:t>
            </a:r>
            <a:endParaRPr sz="3300"/>
          </a:p>
          <a:p>
            <a:pPr marL="0" lvl="0" indent="0" algn="l" rtl="0">
              <a:lnSpc>
                <a:spcPct val="90000"/>
              </a:lnSpc>
              <a:spcBef>
                <a:spcPts val="0"/>
              </a:spcBef>
              <a:spcAft>
                <a:spcPts val="0"/>
              </a:spcAft>
              <a:buClr>
                <a:schemeClr val="lt1"/>
              </a:buClr>
              <a:buSzPts val="4100"/>
              <a:buFont typeface="Gill Sans"/>
              <a:buNone/>
            </a:pPr>
            <a:endParaRPr sz="3300"/>
          </a:p>
          <a:p>
            <a:pPr marL="0" lvl="0" indent="0" algn="l" rtl="0">
              <a:lnSpc>
                <a:spcPct val="90000"/>
              </a:lnSpc>
              <a:spcBef>
                <a:spcPts val="0"/>
              </a:spcBef>
              <a:spcAft>
                <a:spcPts val="0"/>
              </a:spcAft>
              <a:buClr>
                <a:schemeClr val="lt1"/>
              </a:buClr>
              <a:buSzPts val="4100"/>
              <a:buFont typeface="Gill Sans"/>
              <a:buNone/>
            </a:pPr>
            <a:endParaRPr sz="3100"/>
          </a:p>
        </p:txBody>
      </p:sp>
      <p:sp>
        <p:nvSpPr>
          <p:cNvPr id="150" name="Google Shape;150;p27"/>
          <p:cNvSpPr txBox="1"/>
          <p:nvPr/>
        </p:nvSpPr>
        <p:spPr>
          <a:xfrm>
            <a:off x="4735125" y="1277600"/>
            <a:ext cx="4102800" cy="360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lt1"/>
              </a:buClr>
              <a:buSzPts val="4100"/>
              <a:buFont typeface="Gill Sans"/>
              <a:buNone/>
            </a:pPr>
            <a:r>
              <a:rPr lang="en" sz="3300" b="1">
                <a:solidFill>
                  <a:schemeClr val="lt1"/>
                </a:solidFill>
                <a:latin typeface="Spectral"/>
                <a:ea typeface="Spectral"/>
                <a:cs typeface="Spectral"/>
                <a:sym typeface="Spectral"/>
              </a:rPr>
              <a:t>Maya Roytman</a:t>
            </a:r>
            <a:endParaRPr sz="3300" b="1">
              <a:solidFill>
                <a:schemeClr val="lt1"/>
              </a:solidFill>
              <a:latin typeface="Spectral"/>
              <a:ea typeface="Spectral"/>
              <a:cs typeface="Spectral"/>
              <a:sym typeface="Spectral"/>
            </a:endParaRPr>
          </a:p>
          <a:p>
            <a:pPr marL="0" lvl="0" indent="0" algn="l" rtl="0">
              <a:lnSpc>
                <a:spcPct val="90000"/>
              </a:lnSpc>
              <a:spcBef>
                <a:spcPts val="0"/>
              </a:spcBef>
              <a:spcAft>
                <a:spcPts val="0"/>
              </a:spcAft>
              <a:buClr>
                <a:schemeClr val="lt1"/>
              </a:buClr>
              <a:buSzPts val="4100"/>
              <a:buFont typeface="Gill Sans"/>
              <a:buNone/>
            </a:pPr>
            <a:r>
              <a:rPr lang="en" sz="3300" b="1">
                <a:solidFill>
                  <a:schemeClr val="lt1"/>
                </a:solidFill>
                <a:latin typeface="Spectral"/>
                <a:ea typeface="Spectral"/>
                <a:cs typeface="Spectral"/>
                <a:sym typeface="Spectral"/>
              </a:rPr>
              <a:t>Mikaela Lies</a:t>
            </a:r>
            <a:endParaRPr sz="3300" b="1">
              <a:solidFill>
                <a:schemeClr val="lt1"/>
              </a:solidFill>
              <a:latin typeface="Spectral"/>
              <a:ea typeface="Spectral"/>
              <a:cs typeface="Spectral"/>
              <a:sym typeface="Spectral"/>
            </a:endParaRPr>
          </a:p>
          <a:p>
            <a:pPr marL="0" lvl="0" indent="0" algn="l" rtl="0">
              <a:lnSpc>
                <a:spcPct val="90000"/>
              </a:lnSpc>
              <a:spcBef>
                <a:spcPts val="0"/>
              </a:spcBef>
              <a:spcAft>
                <a:spcPts val="0"/>
              </a:spcAft>
              <a:buClr>
                <a:schemeClr val="lt1"/>
              </a:buClr>
              <a:buSzPts val="4100"/>
              <a:buFont typeface="Gill Sans"/>
              <a:buNone/>
            </a:pPr>
            <a:r>
              <a:rPr lang="en" sz="3300" b="1">
                <a:solidFill>
                  <a:schemeClr val="lt1"/>
                </a:solidFill>
                <a:latin typeface="Spectral"/>
                <a:ea typeface="Spectral"/>
                <a:cs typeface="Spectral"/>
                <a:sym typeface="Spectral"/>
              </a:rPr>
              <a:t>Samantha Chipman</a:t>
            </a:r>
            <a:endParaRPr sz="3300" b="1">
              <a:solidFill>
                <a:schemeClr val="lt1"/>
              </a:solidFill>
              <a:latin typeface="Spectral"/>
              <a:ea typeface="Spectral"/>
              <a:cs typeface="Spectral"/>
              <a:sym typeface="Spectral"/>
            </a:endParaRPr>
          </a:p>
          <a:p>
            <a:pPr marL="0" lvl="0" indent="0" algn="l" rtl="0">
              <a:lnSpc>
                <a:spcPct val="90000"/>
              </a:lnSpc>
              <a:spcBef>
                <a:spcPts val="0"/>
              </a:spcBef>
              <a:spcAft>
                <a:spcPts val="0"/>
              </a:spcAft>
              <a:buClr>
                <a:schemeClr val="lt1"/>
              </a:buClr>
              <a:buSzPts val="4100"/>
              <a:buFont typeface="Gill Sans"/>
              <a:buNone/>
            </a:pPr>
            <a:r>
              <a:rPr lang="en" sz="3300" b="1">
                <a:solidFill>
                  <a:schemeClr val="lt1"/>
                </a:solidFill>
                <a:latin typeface="Spectral"/>
                <a:ea typeface="Spectral"/>
                <a:cs typeface="Spectral"/>
                <a:sym typeface="Spectral"/>
              </a:rPr>
              <a:t>Sarah Strom</a:t>
            </a:r>
            <a:endParaRPr sz="3300" b="1">
              <a:solidFill>
                <a:schemeClr val="lt1"/>
              </a:solidFill>
              <a:latin typeface="Spectral"/>
              <a:ea typeface="Spectral"/>
              <a:cs typeface="Spectral"/>
              <a:sym typeface="Spectral"/>
            </a:endParaRPr>
          </a:p>
          <a:p>
            <a:pPr marL="0" lvl="0" indent="0" algn="l" rtl="0">
              <a:lnSpc>
                <a:spcPct val="90000"/>
              </a:lnSpc>
              <a:spcBef>
                <a:spcPts val="0"/>
              </a:spcBef>
              <a:spcAft>
                <a:spcPts val="0"/>
              </a:spcAft>
              <a:buClr>
                <a:schemeClr val="lt1"/>
              </a:buClr>
              <a:buSzPts val="4100"/>
              <a:buFont typeface="Gill Sans"/>
              <a:buNone/>
            </a:pPr>
            <a:r>
              <a:rPr lang="en" sz="3300" b="1">
                <a:solidFill>
                  <a:schemeClr val="lt1"/>
                </a:solidFill>
                <a:latin typeface="Spectral"/>
                <a:ea typeface="Spectral"/>
                <a:cs typeface="Spectral"/>
                <a:sym typeface="Spectral"/>
              </a:rPr>
              <a:t>Sydney Samoska</a:t>
            </a:r>
            <a:endParaRPr sz="3300" b="1">
              <a:solidFill>
                <a:schemeClr val="lt1"/>
              </a:solidFill>
              <a:latin typeface="Spectral"/>
              <a:ea typeface="Spectral"/>
              <a:cs typeface="Spectral"/>
              <a:sym typeface="Spectral"/>
            </a:endParaRPr>
          </a:p>
          <a:p>
            <a:pPr marL="0" lvl="0" indent="0" algn="l" rtl="0">
              <a:lnSpc>
                <a:spcPct val="90000"/>
              </a:lnSpc>
              <a:spcBef>
                <a:spcPts val="0"/>
              </a:spcBef>
              <a:spcAft>
                <a:spcPts val="0"/>
              </a:spcAft>
              <a:buClr>
                <a:schemeClr val="dk1"/>
              </a:buClr>
              <a:buSzPts val="1100"/>
              <a:buFont typeface="Arial"/>
              <a:buNone/>
            </a:pPr>
            <a:r>
              <a:rPr lang="en" sz="3300" b="1">
                <a:solidFill>
                  <a:schemeClr val="lt1"/>
                </a:solidFill>
                <a:latin typeface="Spectral"/>
                <a:ea typeface="Spectral"/>
                <a:cs typeface="Spectral"/>
                <a:sym typeface="Spectral"/>
              </a:rPr>
              <a:t>Thomas Stanila</a:t>
            </a:r>
            <a:endParaRPr sz="3300" b="1">
              <a:solidFill>
                <a:schemeClr val="lt1"/>
              </a:solidFill>
              <a:latin typeface="Spectral"/>
              <a:ea typeface="Spectral"/>
              <a:cs typeface="Spectral"/>
              <a:sym typeface="Spectral"/>
            </a:endParaRPr>
          </a:p>
          <a:p>
            <a:pPr marL="0" lvl="0" indent="0" algn="l" rtl="0">
              <a:lnSpc>
                <a:spcPct val="90000"/>
              </a:lnSpc>
              <a:spcBef>
                <a:spcPts val="0"/>
              </a:spcBef>
              <a:spcAft>
                <a:spcPts val="0"/>
              </a:spcAft>
              <a:buClr>
                <a:schemeClr val="lt1"/>
              </a:buClr>
              <a:buSzPts val="4100"/>
              <a:buFont typeface="Gill Sans"/>
              <a:buNone/>
            </a:pPr>
            <a:endParaRPr sz="3300" b="1">
              <a:solidFill>
                <a:schemeClr val="lt1"/>
              </a:solidFill>
              <a:latin typeface="Spectral"/>
              <a:ea typeface="Spectral"/>
              <a:cs typeface="Spectral"/>
              <a:sym typeface="Spectra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4"/>
          <p:cNvSpPr txBox="1">
            <a:spLocks noGrp="1"/>
          </p:cNvSpPr>
          <p:nvPr>
            <p:ph type="title"/>
          </p:nvPr>
        </p:nvSpPr>
        <p:spPr>
          <a:xfrm>
            <a:off x="582931" y="45244"/>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100"/>
              <a:t>Community Engagement Award </a:t>
            </a:r>
            <a:endParaRPr sz="3100"/>
          </a:p>
        </p:txBody>
      </p:sp>
      <p:sp>
        <p:nvSpPr>
          <p:cNvPr id="313" name="Google Shape;313;p54"/>
          <p:cNvSpPr txBox="1"/>
          <p:nvPr/>
        </p:nvSpPr>
        <p:spPr>
          <a:xfrm>
            <a:off x="357200" y="1039450"/>
            <a:ext cx="8072400" cy="3204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700" b="1">
                <a:solidFill>
                  <a:schemeClr val="lt1"/>
                </a:solidFill>
                <a:latin typeface="Spectral"/>
                <a:ea typeface="Spectral"/>
                <a:cs typeface="Spectral"/>
                <a:sym typeface="Spectral"/>
              </a:rPr>
              <a:t>Madonna Salto</a:t>
            </a:r>
            <a:endParaRPr sz="37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endParaRPr sz="3100" b="1">
              <a:solidFill>
                <a:schemeClr val="lt1"/>
              </a:solidFill>
              <a:latin typeface="Spectral"/>
              <a:ea typeface="Spectral"/>
              <a:cs typeface="Spectral"/>
              <a:sym typeface="Spectral"/>
            </a:endParaRPr>
          </a:p>
          <a:p>
            <a:pPr marL="0" lvl="0" indent="0" algn="l" rtl="0">
              <a:lnSpc>
                <a:spcPct val="90000"/>
              </a:lnSpc>
              <a:spcBef>
                <a:spcPts val="0"/>
              </a:spcBef>
              <a:spcAft>
                <a:spcPts val="0"/>
              </a:spcAft>
              <a:buNone/>
            </a:pPr>
            <a:r>
              <a:rPr lang="en" sz="2500" b="1">
                <a:solidFill>
                  <a:schemeClr val="lt1"/>
                </a:solidFill>
                <a:latin typeface="Spectral"/>
                <a:ea typeface="Spectral"/>
                <a:cs typeface="Spectral"/>
                <a:sym typeface="Spectral"/>
              </a:rPr>
              <a:t>“It is not just her communication skills that impress me. Madonna is a joy to work with because of her positive attitude and her willingness to go above and beyond…Many times, she would identify a lack of information or transparency in a given topic and go out of her way to suggest solutions to fix that.”</a:t>
            </a:r>
            <a:endParaRPr sz="8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5"/>
          <p:cNvSpPr txBox="1">
            <a:spLocks noGrp="1"/>
          </p:cNvSpPr>
          <p:nvPr>
            <p:ph type="title"/>
          </p:nvPr>
        </p:nvSpPr>
        <p:spPr>
          <a:xfrm>
            <a:off x="582931" y="45244"/>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100"/>
              <a:t>Community Engagement Award </a:t>
            </a:r>
            <a:endParaRPr sz="3100"/>
          </a:p>
        </p:txBody>
      </p:sp>
      <p:sp>
        <p:nvSpPr>
          <p:cNvPr id="319" name="Google Shape;319;p55"/>
          <p:cNvSpPr txBox="1"/>
          <p:nvPr/>
        </p:nvSpPr>
        <p:spPr>
          <a:xfrm>
            <a:off x="867450" y="1428750"/>
            <a:ext cx="7592700" cy="2201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700" b="1">
                <a:solidFill>
                  <a:schemeClr val="lt1"/>
                </a:solidFill>
                <a:latin typeface="Spectral"/>
                <a:ea typeface="Spectral"/>
                <a:cs typeface="Spectral"/>
                <a:sym typeface="Spectral"/>
              </a:rPr>
              <a:t>Lillian Baca</a:t>
            </a:r>
            <a:endParaRPr sz="37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endParaRPr sz="31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100" b="1" i="1">
                <a:solidFill>
                  <a:schemeClr val="lt1"/>
                </a:solidFill>
                <a:latin typeface="Spectral"/>
                <a:ea typeface="Spectral"/>
                <a:cs typeface="Spectral"/>
                <a:sym typeface="Spectral"/>
              </a:rPr>
              <a:t>SOCL 127 - Service-Learning</a:t>
            </a:r>
            <a:endParaRPr sz="3100" b="1" i="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100" b="1">
                <a:solidFill>
                  <a:schemeClr val="lt1"/>
                </a:solidFill>
                <a:latin typeface="Spectral"/>
                <a:ea typeface="Spectral"/>
                <a:cs typeface="Spectral"/>
                <a:sym typeface="Spectral"/>
              </a:rPr>
              <a:t>Helix Chicago</a:t>
            </a:r>
            <a:endParaRPr sz="3100" b="1">
              <a:solidFill>
                <a:schemeClr val="lt1"/>
              </a:solidFill>
              <a:latin typeface="Spectral"/>
              <a:ea typeface="Spectral"/>
              <a:cs typeface="Spectral"/>
              <a:sym typeface="Spectra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6"/>
          <p:cNvSpPr txBox="1">
            <a:spLocks noGrp="1"/>
          </p:cNvSpPr>
          <p:nvPr>
            <p:ph type="title"/>
          </p:nvPr>
        </p:nvSpPr>
        <p:spPr>
          <a:xfrm>
            <a:off x="582931" y="45244"/>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100"/>
              <a:t>Community Engagement Award </a:t>
            </a:r>
            <a:endParaRPr sz="3100"/>
          </a:p>
        </p:txBody>
      </p:sp>
      <p:sp>
        <p:nvSpPr>
          <p:cNvPr id="325" name="Google Shape;325;p56"/>
          <p:cNvSpPr txBox="1"/>
          <p:nvPr/>
        </p:nvSpPr>
        <p:spPr>
          <a:xfrm>
            <a:off x="540875" y="913800"/>
            <a:ext cx="7899000" cy="4229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700" b="1">
                <a:solidFill>
                  <a:schemeClr val="lt1"/>
                </a:solidFill>
                <a:latin typeface="Spectral"/>
                <a:ea typeface="Spectral"/>
                <a:cs typeface="Spectral"/>
                <a:sym typeface="Spectral"/>
              </a:rPr>
              <a:t>Lillian Baca</a:t>
            </a:r>
            <a:endParaRPr sz="37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endParaRPr sz="3100" b="1">
              <a:solidFill>
                <a:schemeClr val="lt1"/>
              </a:solidFill>
              <a:latin typeface="Spectral"/>
              <a:ea typeface="Spectral"/>
              <a:cs typeface="Spectral"/>
              <a:sym typeface="Spectral"/>
            </a:endParaRPr>
          </a:p>
          <a:p>
            <a:pPr marL="0" lvl="0" indent="0" algn="l" rtl="0">
              <a:lnSpc>
                <a:spcPct val="90000"/>
              </a:lnSpc>
              <a:spcBef>
                <a:spcPts val="0"/>
              </a:spcBef>
              <a:spcAft>
                <a:spcPts val="0"/>
              </a:spcAft>
              <a:buNone/>
            </a:pPr>
            <a:r>
              <a:rPr lang="en" sz="2800" b="1">
                <a:solidFill>
                  <a:schemeClr val="lt1"/>
                </a:solidFill>
                <a:latin typeface="Spectral"/>
                <a:ea typeface="Spectral"/>
                <a:cs typeface="Spectral"/>
                <a:sym typeface="Spectral"/>
              </a:rPr>
              <a:t>“Lillian has emerged as an exceptional leader of the DEI team.  She is committed to diversity, equity and inclusion, and has done substantial research on how, in practical ways, businesses can enact these values…Lillian has great interpersonal skills--she's patient and persistent in the face of challenges, large and small.”  </a:t>
            </a:r>
            <a:endParaRPr sz="11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7"/>
          <p:cNvSpPr txBox="1">
            <a:spLocks noGrp="1"/>
          </p:cNvSpPr>
          <p:nvPr>
            <p:ph type="title"/>
          </p:nvPr>
        </p:nvSpPr>
        <p:spPr>
          <a:xfrm>
            <a:off x="582931" y="45244"/>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100"/>
              <a:t>Community Engagement Award </a:t>
            </a:r>
            <a:endParaRPr sz="3100"/>
          </a:p>
        </p:txBody>
      </p:sp>
      <p:sp>
        <p:nvSpPr>
          <p:cNvPr id="331" name="Google Shape;331;p57"/>
          <p:cNvSpPr txBox="1"/>
          <p:nvPr/>
        </p:nvSpPr>
        <p:spPr>
          <a:xfrm>
            <a:off x="867450" y="1428750"/>
            <a:ext cx="7592700" cy="26304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700" b="1">
                <a:solidFill>
                  <a:schemeClr val="lt1"/>
                </a:solidFill>
                <a:latin typeface="Spectral"/>
                <a:ea typeface="Spectral"/>
                <a:cs typeface="Spectral"/>
                <a:sym typeface="Spectral"/>
              </a:rPr>
              <a:t>Alan Huang</a:t>
            </a:r>
            <a:endParaRPr sz="37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endParaRPr sz="31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100" b="1" i="1">
                <a:solidFill>
                  <a:schemeClr val="lt1"/>
                </a:solidFill>
                <a:latin typeface="Spectral"/>
                <a:ea typeface="Spectral"/>
                <a:cs typeface="Spectral"/>
                <a:sym typeface="Spectral"/>
              </a:rPr>
              <a:t>PLSC 370 - Academic Internship</a:t>
            </a:r>
            <a:endParaRPr sz="3100" b="1" i="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100" b="1">
                <a:solidFill>
                  <a:schemeClr val="lt1"/>
                </a:solidFill>
                <a:latin typeface="Spectral"/>
                <a:ea typeface="Spectral"/>
                <a:cs typeface="Spectral"/>
                <a:sym typeface="Spectral"/>
              </a:rPr>
              <a:t>Office of Congresswoman </a:t>
            </a:r>
            <a:endParaRPr sz="31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100" b="1">
                <a:solidFill>
                  <a:schemeClr val="lt1"/>
                </a:solidFill>
                <a:latin typeface="Spectral"/>
                <a:ea typeface="Spectral"/>
                <a:cs typeface="Spectral"/>
                <a:sym typeface="Spectral"/>
              </a:rPr>
              <a:t>Jan Schakowsky </a:t>
            </a:r>
            <a:endParaRPr sz="3100" b="1">
              <a:solidFill>
                <a:schemeClr val="lt1"/>
              </a:solidFill>
              <a:latin typeface="Spectral"/>
              <a:ea typeface="Spectral"/>
              <a:cs typeface="Spectral"/>
              <a:sym typeface="Spectra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8"/>
          <p:cNvSpPr txBox="1">
            <a:spLocks noGrp="1"/>
          </p:cNvSpPr>
          <p:nvPr>
            <p:ph type="title"/>
          </p:nvPr>
        </p:nvSpPr>
        <p:spPr>
          <a:xfrm>
            <a:off x="582931" y="45244"/>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100"/>
              <a:t>Community Engagement Award </a:t>
            </a:r>
            <a:endParaRPr sz="3100"/>
          </a:p>
        </p:txBody>
      </p:sp>
      <p:sp>
        <p:nvSpPr>
          <p:cNvPr id="337" name="Google Shape;337;p58"/>
          <p:cNvSpPr txBox="1"/>
          <p:nvPr/>
        </p:nvSpPr>
        <p:spPr>
          <a:xfrm>
            <a:off x="633475" y="979700"/>
            <a:ext cx="7877100" cy="3883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700" b="1">
                <a:solidFill>
                  <a:schemeClr val="lt1"/>
                </a:solidFill>
                <a:latin typeface="Spectral"/>
                <a:ea typeface="Spectral"/>
                <a:cs typeface="Spectral"/>
                <a:sym typeface="Spectral"/>
              </a:rPr>
              <a:t>Alan Huang</a:t>
            </a:r>
            <a:endParaRPr sz="3700" b="1">
              <a:solidFill>
                <a:schemeClr val="lt1"/>
              </a:solidFill>
              <a:latin typeface="Spectral"/>
              <a:ea typeface="Spectral"/>
              <a:cs typeface="Spectral"/>
              <a:sym typeface="Spectral"/>
            </a:endParaRPr>
          </a:p>
          <a:p>
            <a:pPr marL="0" lvl="0" indent="0" algn="l" rtl="0">
              <a:lnSpc>
                <a:spcPct val="90000"/>
              </a:lnSpc>
              <a:spcBef>
                <a:spcPts val="0"/>
              </a:spcBef>
              <a:spcAft>
                <a:spcPts val="0"/>
              </a:spcAft>
              <a:buNone/>
            </a:pPr>
            <a:endParaRPr sz="3000" b="1">
              <a:solidFill>
                <a:schemeClr val="lt1"/>
              </a:solidFill>
              <a:latin typeface="Spectral"/>
              <a:ea typeface="Spectral"/>
              <a:cs typeface="Spectral"/>
              <a:sym typeface="Spectral"/>
            </a:endParaRPr>
          </a:p>
          <a:p>
            <a:pPr marL="0" lvl="0" indent="0" algn="l" rtl="0">
              <a:lnSpc>
                <a:spcPct val="90000"/>
              </a:lnSpc>
              <a:spcBef>
                <a:spcPts val="0"/>
              </a:spcBef>
              <a:spcAft>
                <a:spcPts val="0"/>
              </a:spcAft>
              <a:buNone/>
            </a:pPr>
            <a:r>
              <a:rPr lang="en" sz="2500" b="1">
                <a:solidFill>
                  <a:schemeClr val="lt1"/>
                </a:solidFill>
                <a:latin typeface="Spectral"/>
                <a:ea typeface="Spectral"/>
                <a:cs typeface="Spectral"/>
                <a:sym typeface="Spectral"/>
              </a:rPr>
              <a:t>“In the Chicago office, he primarily assisted constituents with immigration, refugee status, public benefits, and economic security concerns. He successfully advocated for their needs in the office and federal bureaucracy, provided guidance navigating the US immigration and social welfare systems, and was elevated to a leadership role among interns.” </a:t>
            </a:r>
            <a:endParaRPr sz="9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9"/>
          <p:cNvSpPr txBox="1">
            <a:spLocks noGrp="1"/>
          </p:cNvSpPr>
          <p:nvPr>
            <p:ph type="title"/>
          </p:nvPr>
        </p:nvSpPr>
        <p:spPr>
          <a:xfrm>
            <a:off x="582931" y="45244"/>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100"/>
              <a:t>Community Engagement Award </a:t>
            </a:r>
            <a:endParaRPr sz="3100"/>
          </a:p>
        </p:txBody>
      </p:sp>
      <p:sp>
        <p:nvSpPr>
          <p:cNvPr id="343" name="Google Shape;343;p59"/>
          <p:cNvSpPr txBox="1"/>
          <p:nvPr/>
        </p:nvSpPr>
        <p:spPr>
          <a:xfrm>
            <a:off x="405900" y="1421675"/>
            <a:ext cx="8470500" cy="3060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700" b="1">
                <a:solidFill>
                  <a:schemeClr val="lt1"/>
                </a:solidFill>
                <a:latin typeface="Spectral"/>
                <a:ea typeface="Spectral"/>
                <a:cs typeface="Spectral"/>
                <a:sym typeface="Spectral"/>
              </a:rPr>
              <a:t>Idiake Irumundomon</a:t>
            </a:r>
            <a:endParaRPr sz="37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endParaRPr sz="31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100" b="1" i="1">
                <a:solidFill>
                  <a:schemeClr val="lt1"/>
                </a:solidFill>
                <a:latin typeface="Spectral"/>
                <a:ea typeface="Spectral"/>
                <a:cs typeface="Spectral"/>
                <a:sym typeface="Spectral"/>
              </a:rPr>
              <a:t>PUB 310 - Academic Internship</a:t>
            </a:r>
            <a:endParaRPr sz="3100" b="1" i="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100" b="1">
                <a:solidFill>
                  <a:schemeClr val="lt1"/>
                </a:solidFill>
                <a:latin typeface="Spectral"/>
                <a:ea typeface="Spectral"/>
                <a:cs typeface="Spectral"/>
                <a:sym typeface="Spectral"/>
              </a:rPr>
              <a:t>Evanston Township High School </a:t>
            </a:r>
            <a:endParaRPr sz="31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100" b="1">
                <a:solidFill>
                  <a:schemeClr val="lt1"/>
                </a:solidFill>
                <a:latin typeface="Spectral"/>
                <a:ea typeface="Spectral"/>
                <a:cs typeface="Spectral"/>
                <a:sym typeface="Spectral"/>
              </a:rPr>
              <a:t>Health Clinic - </a:t>
            </a:r>
            <a:endParaRPr sz="31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r>
              <a:rPr lang="en" sz="3100" b="1">
                <a:solidFill>
                  <a:schemeClr val="lt1"/>
                </a:solidFill>
                <a:latin typeface="Spectral"/>
                <a:ea typeface="Spectral"/>
                <a:cs typeface="Spectral"/>
                <a:sym typeface="Spectral"/>
              </a:rPr>
              <a:t>Affiliate of Northshore Hospital  </a:t>
            </a:r>
            <a:endParaRPr sz="3100" b="1">
              <a:solidFill>
                <a:schemeClr val="lt1"/>
              </a:solidFill>
              <a:latin typeface="Spectral"/>
              <a:ea typeface="Spectral"/>
              <a:cs typeface="Spectral"/>
              <a:sym typeface="Spectra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0"/>
          <p:cNvSpPr txBox="1">
            <a:spLocks noGrp="1"/>
          </p:cNvSpPr>
          <p:nvPr>
            <p:ph type="title"/>
          </p:nvPr>
        </p:nvSpPr>
        <p:spPr>
          <a:xfrm>
            <a:off x="582931" y="45244"/>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100"/>
              <a:t>Community Engagement Award </a:t>
            </a:r>
            <a:endParaRPr sz="3100"/>
          </a:p>
        </p:txBody>
      </p:sp>
      <p:sp>
        <p:nvSpPr>
          <p:cNvPr id="349" name="Google Shape;349;p60"/>
          <p:cNvSpPr txBox="1"/>
          <p:nvPr/>
        </p:nvSpPr>
        <p:spPr>
          <a:xfrm>
            <a:off x="408200" y="1039450"/>
            <a:ext cx="8470500" cy="3835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700" b="1">
                <a:solidFill>
                  <a:schemeClr val="lt1"/>
                </a:solidFill>
                <a:latin typeface="Spectral"/>
                <a:ea typeface="Spectral"/>
                <a:cs typeface="Spectral"/>
                <a:sym typeface="Spectral"/>
              </a:rPr>
              <a:t>Idiake Irumundomon</a:t>
            </a:r>
            <a:endParaRPr sz="3700" b="1">
              <a:solidFill>
                <a:schemeClr val="lt1"/>
              </a:solidFill>
              <a:latin typeface="Spectral"/>
              <a:ea typeface="Spectral"/>
              <a:cs typeface="Spectral"/>
              <a:sym typeface="Spectral"/>
            </a:endParaRPr>
          </a:p>
          <a:p>
            <a:pPr marL="0" lvl="0" indent="0" algn="ctr" rtl="0">
              <a:lnSpc>
                <a:spcPct val="90000"/>
              </a:lnSpc>
              <a:spcBef>
                <a:spcPts val="0"/>
              </a:spcBef>
              <a:spcAft>
                <a:spcPts val="0"/>
              </a:spcAft>
              <a:buNone/>
            </a:pPr>
            <a:endParaRPr sz="3100" b="1">
              <a:solidFill>
                <a:schemeClr val="lt1"/>
              </a:solidFill>
              <a:latin typeface="Spectral"/>
              <a:ea typeface="Spectral"/>
              <a:cs typeface="Spectral"/>
              <a:sym typeface="Spectral"/>
            </a:endParaRPr>
          </a:p>
          <a:p>
            <a:pPr marL="0" lvl="0" indent="0" algn="l" rtl="0">
              <a:spcBef>
                <a:spcPts val="0"/>
              </a:spcBef>
              <a:spcAft>
                <a:spcPts val="0"/>
              </a:spcAft>
              <a:buNone/>
            </a:pPr>
            <a:r>
              <a:rPr lang="en" sz="2200" b="1">
                <a:solidFill>
                  <a:schemeClr val="lt1"/>
                </a:solidFill>
                <a:latin typeface="Spectral"/>
                <a:ea typeface="Spectral"/>
                <a:cs typeface="Spectral"/>
                <a:sym typeface="Spectral"/>
              </a:rPr>
              <a:t>“Idiake has taken great initiative to learn the climate and culture of this high school to effectively lead its youth in advocating for public health issues such as adolescent reproductive health, the need for blood donation, and health equity for Black adolescents.  He structured his leadership of this group of youth in a sustainable way by building strong connections with a local community business and among various stakeholders within the high school. “</a:t>
            </a:r>
            <a:endParaRPr sz="5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1"/>
          <p:cNvSpPr/>
          <p:nvPr/>
        </p:nvSpPr>
        <p:spPr>
          <a:xfrm>
            <a:off x="1217925" y="1217925"/>
            <a:ext cx="7031700" cy="244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1"/>
          <p:cNvSpPr txBox="1">
            <a:spLocks noGrp="1"/>
          </p:cNvSpPr>
          <p:nvPr>
            <p:ph type="ctrTitle"/>
          </p:nvPr>
        </p:nvSpPr>
        <p:spPr>
          <a:xfrm>
            <a:off x="1304775" y="1562550"/>
            <a:ext cx="6858000" cy="14964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Clr>
                <a:schemeClr val="lt1"/>
              </a:buClr>
              <a:buSzPts val="4100"/>
              <a:buFont typeface="Gill Sans"/>
              <a:buNone/>
            </a:pPr>
            <a:r>
              <a:rPr lang="en" sz="4800">
                <a:solidFill>
                  <a:schemeClr val="dk1"/>
                </a:solidFill>
              </a:rPr>
              <a:t>Learning Portfolio Reflection Awards</a:t>
            </a:r>
            <a:endParaRPr sz="48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2"/>
          <p:cNvSpPr txBox="1">
            <a:spLocks noGrp="1"/>
          </p:cNvSpPr>
          <p:nvPr>
            <p:ph type="title"/>
          </p:nvPr>
        </p:nvSpPr>
        <p:spPr>
          <a:xfrm>
            <a:off x="981550" y="364500"/>
            <a:ext cx="7611000" cy="60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chemeClr val="lt1"/>
              </a:buClr>
              <a:buSzPts val="3600"/>
              <a:buFont typeface="Gill Sans"/>
              <a:buNone/>
            </a:pPr>
            <a:r>
              <a:rPr lang="en" sz="3400" b="1">
                <a:latin typeface="Spectral"/>
                <a:ea typeface="Spectral"/>
                <a:cs typeface="Spectral"/>
                <a:sym typeface="Spectral"/>
              </a:rPr>
              <a:t>Learning Portfolio Reflection Award</a:t>
            </a:r>
            <a:endParaRPr sz="1100" b="1">
              <a:latin typeface="Spectral"/>
              <a:ea typeface="Spectral"/>
              <a:cs typeface="Spectral"/>
              <a:sym typeface="Spectral"/>
            </a:endParaRPr>
          </a:p>
        </p:txBody>
      </p:sp>
      <p:sp>
        <p:nvSpPr>
          <p:cNvPr id="361" name="Google Shape;361;p62"/>
          <p:cNvSpPr txBox="1">
            <a:spLocks noGrp="1"/>
          </p:cNvSpPr>
          <p:nvPr>
            <p:ph type="title"/>
          </p:nvPr>
        </p:nvSpPr>
        <p:spPr>
          <a:xfrm>
            <a:off x="981550" y="1852725"/>
            <a:ext cx="7611000" cy="603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600"/>
              <a:buFont typeface="Gill Sans"/>
              <a:buNone/>
            </a:pPr>
            <a:r>
              <a:rPr lang="en" sz="3600" b="1">
                <a:latin typeface="Spectral"/>
                <a:ea typeface="Spectral"/>
                <a:cs typeface="Spectral"/>
                <a:sym typeface="Spectral"/>
              </a:rPr>
              <a:t>Katie Nowak</a:t>
            </a:r>
            <a:endParaRPr sz="36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600"/>
              <a:buFont typeface="Gill Sans"/>
              <a:buNone/>
            </a:pPr>
            <a:r>
              <a:rPr lang="en" sz="3400" b="1">
                <a:latin typeface="Spectral"/>
                <a:ea typeface="Spectral"/>
                <a:cs typeface="Spectral"/>
                <a:sym typeface="Spectral"/>
              </a:rPr>
              <a:t>Theatre Major</a:t>
            </a:r>
            <a:endParaRPr sz="34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600"/>
              <a:buFont typeface="Gill Sans"/>
              <a:buNone/>
            </a:pPr>
            <a:endParaRPr sz="3600" b="1">
              <a:latin typeface="Spectral"/>
              <a:ea typeface="Spectral"/>
              <a:cs typeface="Spectral"/>
              <a:sym typeface="Spectral"/>
            </a:endParaRPr>
          </a:p>
          <a:p>
            <a:pPr marL="0" lvl="0" indent="0" algn="l" rtl="0">
              <a:lnSpc>
                <a:spcPct val="90000"/>
              </a:lnSpc>
              <a:spcBef>
                <a:spcPts val="0"/>
              </a:spcBef>
              <a:spcAft>
                <a:spcPts val="0"/>
              </a:spcAft>
              <a:buClr>
                <a:schemeClr val="lt1"/>
              </a:buClr>
              <a:buSzPts val="3600"/>
              <a:buFont typeface="Gill Sans"/>
              <a:buNone/>
            </a:pPr>
            <a:endParaRPr sz="3600" b="1">
              <a:latin typeface="Spectral"/>
              <a:ea typeface="Spectral"/>
              <a:cs typeface="Spectral"/>
              <a:sym typeface="Spectr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3"/>
          <p:cNvSpPr txBox="1">
            <a:spLocks noGrp="1"/>
          </p:cNvSpPr>
          <p:nvPr>
            <p:ph type="title"/>
          </p:nvPr>
        </p:nvSpPr>
        <p:spPr>
          <a:xfrm>
            <a:off x="981550" y="171400"/>
            <a:ext cx="7611000" cy="60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chemeClr val="lt1"/>
              </a:buClr>
              <a:buSzPts val="3600"/>
              <a:buFont typeface="Gill Sans"/>
              <a:buNone/>
            </a:pPr>
            <a:r>
              <a:rPr lang="en" sz="3400" b="1">
                <a:latin typeface="Spectral"/>
                <a:ea typeface="Spectral"/>
                <a:cs typeface="Spectral"/>
                <a:sym typeface="Spectral"/>
              </a:rPr>
              <a:t>Learning Portfolio Reflection Award</a:t>
            </a:r>
            <a:endParaRPr sz="1100" b="1">
              <a:latin typeface="Spectral"/>
              <a:ea typeface="Spectral"/>
              <a:cs typeface="Spectral"/>
              <a:sym typeface="Spectral"/>
            </a:endParaRPr>
          </a:p>
        </p:txBody>
      </p:sp>
      <p:sp>
        <p:nvSpPr>
          <p:cNvPr id="367" name="Google Shape;367;p63"/>
          <p:cNvSpPr txBox="1">
            <a:spLocks noGrp="1"/>
          </p:cNvSpPr>
          <p:nvPr>
            <p:ph type="title"/>
          </p:nvPr>
        </p:nvSpPr>
        <p:spPr>
          <a:xfrm>
            <a:off x="981550" y="913800"/>
            <a:ext cx="7611000" cy="603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600"/>
              <a:buFont typeface="Gill Sans"/>
              <a:buNone/>
            </a:pPr>
            <a:r>
              <a:rPr lang="en" sz="3600" b="1">
                <a:latin typeface="Spectral"/>
                <a:ea typeface="Spectral"/>
                <a:cs typeface="Spectral"/>
                <a:sym typeface="Spectral"/>
              </a:rPr>
              <a:t>Katie Nowak</a:t>
            </a:r>
            <a:endParaRPr sz="12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600"/>
              <a:buFont typeface="Gill Sans"/>
              <a:buNone/>
            </a:pPr>
            <a:endParaRPr sz="1200" b="1">
              <a:latin typeface="Spectral"/>
              <a:ea typeface="Spectral"/>
              <a:cs typeface="Spectral"/>
              <a:sym typeface="Spectral"/>
            </a:endParaRPr>
          </a:p>
          <a:p>
            <a:pPr marL="0" lvl="0" indent="0" algn="l" rtl="0">
              <a:lnSpc>
                <a:spcPct val="90000"/>
              </a:lnSpc>
              <a:spcBef>
                <a:spcPts val="0"/>
              </a:spcBef>
              <a:spcAft>
                <a:spcPts val="0"/>
              </a:spcAft>
              <a:buClr>
                <a:schemeClr val="lt1"/>
              </a:buClr>
              <a:buSzPts val="3600"/>
              <a:buFont typeface="Gill Sans"/>
              <a:buNone/>
            </a:pPr>
            <a:r>
              <a:rPr lang="en" sz="2600" b="1">
                <a:latin typeface="Spectral"/>
                <a:ea typeface="Spectral"/>
                <a:cs typeface="Spectral"/>
                <a:sym typeface="Spectral"/>
              </a:rPr>
              <a:t>“This theatre portfolio helps by having easily accessible physical proof of my achievements and experiences…Also, because of the way I designed my website, I can easily add new projects and classes to this, making it ongoing documentation of any recent artistry. This means when I graduate, I will have something readily accessible to exemplify my usefulness in a rehearsal or performance setting."</a:t>
            </a:r>
            <a:endParaRPr sz="26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600"/>
              <a:buFont typeface="Gill Sans"/>
              <a:buNone/>
            </a:pPr>
            <a:endParaRPr sz="3600" b="1">
              <a:latin typeface="Spectral"/>
              <a:ea typeface="Spectral"/>
              <a:cs typeface="Spectral"/>
              <a:sym typeface="Spectral"/>
            </a:endParaRPr>
          </a:p>
          <a:p>
            <a:pPr marL="0" lvl="0" indent="0" algn="l" rtl="0">
              <a:lnSpc>
                <a:spcPct val="90000"/>
              </a:lnSpc>
              <a:spcBef>
                <a:spcPts val="0"/>
              </a:spcBef>
              <a:spcAft>
                <a:spcPts val="0"/>
              </a:spcAft>
              <a:buClr>
                <a:schemeClr val="lt1"/>
              </a:buClr>
              <a:buSzPts val="3600"/>
              <a:buFont typeface="Gill Sans"/>
              <a:buNone/>
            </a:pPr>
            <a:endParaRPr sz="3600" b="1">
              <a:latin typeface="Spectral"/>
              <a:ea typeface="Spectral"/>
              <a:cs typeface="Spectral"/>
              <a:sym typeface="Spectr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1011125" y="45473"/>
            <a:ext cx="7978200" cy="658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800"/>
              <a:t>Outstanding Research Award </a:t>
            </a:r>
            <a:endParaRPr sz="3800"/>
          </a:p>
        </p:txBody>
      </p:sp>
      <p:sp>
        <p:nvSpPr>
          <p:cNvPr id="156" name="Google Shape;156;p28"/>
          <p:cNvSpPr txBox="1">
            <a:spLocks noGrp="1"/>
          </p:cNvSpPr>
          <p:nvPr>
            <p:ph type="title"/>
          </p:nvPr>
        </p:nvSpPr>
        <p:spPr>
          <a:xfrm>
            <a:off x="428625" y="1361275"/>
            <a:ext cx="7695000" cy="658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4100"/>
              <a:buFont typeface="Gill Sans"/>
              <a:buNone/>
            </a:pPr>
            <a:r>
              <a:rPr lang="en" sz="3600"/>
              <a:t>Andrea Melaragno</a:t>
            </a:r>
            <a:endParaRPr sz="3600"/>
          </a:p>
          <a:p>
            <a:pPr marL="0" lvl="0" indent="0" algn="l" rtl="0">
              <a:lnSpc>
                <a:spcPct val="90000"/>
              </a:lnSpc>
              <a:spcBef>
                <a:spcPts val="0"/>
              </a:spcBef>
              <a:spcAft>
                <a:spcPts val="0"/>
              </a:spcAft>
              <a:buClr>
                <a:schemeClr val="lt1"/>
              </a:buClr>
              <a:buSzPts val="4100"/>
              <a:buFont typeface="Gill Sans"/>
              <a:buNone/>
            </a:pPr>
            <a:r>
              <a:rPr lang="en" sz="3600"/>
              <a:t>"</a:t>
            </a:r>
            <a:r>
              <a:rPr lang="en" sz="2300"/>
              <a:t>Throughout this project, Andrea has produced timely and well researched drafts. She has demonstrated the flexibility necessary in the course of research when one’s initial ideas are forced to evolve in the face of new evidence. She has gone well beyond the expectations of typical research."</a:t>
            </a:r>
            <a:endParaRPr sz="2300"/>
          </a:p>
          <a:p>
            <a:pPr marL="0" lvl="0" indent="0" algn="ctr" rtl="0">
              <a:lnSpc>
                <a:spcPct val="90000"/>
              </a:lnSpc>
              <a:spcBef>
                <a:spcPts val="0"/>
              </a:spcBef>
              <a:spcAft>
                <a:spcPts val="0"/>
              </a:spcAft>
              <a:buClr>
                <a:schemeClr val="lt1"/>
              </a:buClr>
              <a:buSzPts val="4100"/>
              <a:buFont typeface="Gill Sans"/>
              <a:buNone/>
            </a:pPr>
            <a:endParaRPr sz="3600"/>
          </a:p>
          <a:p>
            <a:pPr marL="0" lvl="0" indent="0" algn="ctr" rtl="0">
              <a:lnSpc>
                <a:spcPct val="90000"/>
              </a:lnSpc>
              <a:spcBef>
                <a:spcPts val="0"/>
              </a:spcBef>
              <a:spcAft>
                <a:spcPts val="0"/>
              </a:spcAft>
              <a:buClr>
                <a:schemeClr val="lt1"/>
              </a:buClr>
              <a:buSzPts val="4100"/>
              <a:buFont typeface="Gill Sans"/>
              <a:buNone/>
            </a:pPr>
            <a:endParaRPr sz="3600"/>
          </a:p>
          <a:p>
            <a:pPr marL="0" lvl="0" indent="0" algn="l" rtl="0">
              <a:spcBef>
                <a:spcPts val="0"/>
              </a:spcBef>
              <a:spcAft>
                <a:spcPts val="0"/>
              </a:spcAft>
              <a:buClr>
                <a:schemeClr val="dk1"/>
              </a:buClr>
              <a:buSzPts val="1100"/>
              <a:buFont typeface="Arial"/>
              <a:buNone/>
            </a:pPr>
            <a:endParaRPr sz="3300"/>
          </a:p>
          <a:p>
            <a:pPr marL="0" lvl="0" indent="0" algn="l" rtl="0">
              <a:lnSpc>
                <a:spcPct val="90000"/>
              </a:lnSpc>
              <a:spcBef>
                <a:spcPts val="0"/>
              </a:spcBef>
              <a:spcAft>
                <a:spcPts val="0"/>
              </a:spcAft>
              <a:buClr>
                <a:schemeClr val="lt1"/>
              </a:buClr>
              <a:buSzPts val="4100"/>
              <a:buFont typeface="Gill Sans"/>
              <a:buNone/>
            </a:pPr>
            <a:endParaRPr sz="3300"/>
          </a:p>
          <a:p>
            <a:pPr marL="0" lvl="0" indent="0" algn="l" rtl="0">
              <a:lnSpc>
                <a:spcPct val="90000"/>
              </a:lnSpc>
              <a:spcBef>
                <a:spcPts val="0"/>
              </a:spcBef>
              <a:spcAft>
                <a:spcPts val="0"/>
              </a:spcAft>
              <a:buClr>
                <a:schemeClr val="lt1"/>
              </a:buClr>
              <a:buSzPts val="4100"/>
              <a:buFont typeface="Gill Sans"/>
              <a:buNone/>
            </a:pPr>
            <a:endParaRPr sz="31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4"/>
          <p:cNvSpPr txBox="1">
            <a:spLocks noGrp="1"/>
          </p:cNvSpPr>
          <p:nvPr>
            <p:ph type="title"/>
          </p:nvPr>
        </p:nvSpPr>
        <p:spPr>
          <a:xfrm>
            <a:off x="981550" y="473950"/>
            <a:ext cx="7611000" cy="60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chemeClr val="lt1"/>
              </a:buClr>
              <a:buSzPts val="3600"/>
              <a:buFont typeface="Gill Sans"/>
              <a:buNone/>
            </a:pPr>
            <a:r>
              <a:rPr lang="en" sz="3400" b="1">
                <a:latin typeface="Spectral"/>
                <a:ea typeface="Spectral"/>
                <a:cs typeface="Spectral"/>
                <a:sym typeface="Spectral"/>
              </a:rPr>
              <a:t>Learning Portfolio Reflection Award</a:t>
            </a:r>
            <a:endParaRPr sz="1100" b="1">
              <a:latin typeface="Spectral"/>
              <a:ea typeface="Spectral"/>
              <a:cs typeface="Spectral"/>
              <a:sym typeface="Spectral"/>
            </a:endParaRPr>
          </a:p>
        </p:txBody>
      </p:sp>
      <p:sp>
        <p:nvSpPr>
          <p:cNvPr id="373" name="Google Shape;373;p64"/>
          <p:cNvSpPr txBox="1">
            <a:spLocks noGrp="1"/>
          </p:cNvSpPr>
          <p:nvPr>
            <p:ph type="title"/>
          </p:nvPr>
        </p:nvSpPr>
        <p:spPr>
          <a:xfrm>
            <a:off x="981550" y="1852725"/>
            <a:ext cx="7611000" cy="603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600"/>
              <a:buFont typeface="Gill Sans"/>
              <a:buNone/>
            </a:pPr>
            <a:r>
              <a:rPr lang="en" sz="3600" b="1">
                <a:latin typeface="Spectral"/>
                <a:ea typeface="Spectral"/>
                <a:cs typeface="Spectral"/>
                <a:sym typeface="Spectral"/>
              </a:rPr>
              <a:t>Brody Melia</a:t>
            </a:r>
            <a:endParaRPr sz="36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600"/>
              <a:buFont typeface="Gill Sans"/>
              <a:buNone/>
            </a:pPr>
            <a:r>
              <a:rPr lang="en" sz="3400" b="1">
                <a:latin typeface="Spectral"/>
                <a:ea typeface="Spectral"/>
                <a:cs typeface="Spectral"/>
                <a:sym typeface="Spectral"/>
              </a:rPr>
              <a:t>Theatre Major</a:t>
            </a:r>
            <a:endParaRPr sz="34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600"/>
              <a:buFont typeface="Gill Sans"/>
              <a:buNone/>
            </a:pPr>
            <a:endParaRPr sz="3600" b="1">
              <a:latin typeface="Spectral"/>
              <a:ea typeface="Spectral"/>
              <a:cs typeface="Spectral"/>
              <a:sym typeface="Spectral"/>
            </a:endParaRPr>
          </a:p>
          <a:p>
            <a:pPr marL="0" lvl="0" indent="0" algn="l" rtl="0">
              <a:lnSpc>
                <a:spcPct val="90000"/>
              </a:lnSpc>
              <a:spcBef>
                <a:spcPts val="0"/>
              </a:spcBef>
              <a:spcAft>
                <a:spcPts val="0"/>
              </a:spcAft>
              <a:buClr>
                <a:schemeClr val="lt1"/>
              </a:buClr>
              <a:buSzPts val="3600"/>
              <a:buFont typeface="Gill Sans"/>
              <a:buNone/>
            </a:pPr>
            <a:endParaRPr sz="3600" b="1">
              <a:latin typeface="Spectral"/>
              <a:ea typeface="Spectral"/>
              <a:cs typeface="Spectral"/>
              <a:sym typeface="Spectr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5"/>
          <p:cNvSpPr txBox="1">
            <a:spLocks noGrp="1"/>
          </p:cNvSpPr>
          <p:nvPr>
            <p:ph type="title"/>
          </p:nvPr>
        </p:nvSpPr>
        <p:spPr>
          <a:xfrm>
            <a:off x="981550" y="139200"/>
            <a:ext cx="7611000" cy="60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chemeClr val="lt1"/>
              </a:buClr>
              <a:buSzPts val="3600"/>
              <a:buFont typeface="Gill Sans"/>
              <a:buNone/>
            </a:pPr>
            <a:r>
              <a:rPr lang="en" sz="3400" b="1">
                <a:latin typeface="Spectral"/>
                <a:ea typeface="Spectral"/>
                <a:cs typeface="Spectral"/>
                <a:sym typeface="Spectral"/>
              </a:rPr>
              <a:t>Learning Portfolio Reflection Award</a:t>
            </a:r>
            <a:endParaRPr sz="1100" b="1">
              <a:latin typeface="Spectral"/>
              <a:ea typeface="Spectral"/>
              <a:cs typeface="Spectral"/>
              <a:sym typeface="Spectral"/>
            </a:endParaRPr>
          </a:p>
        </p:txBody>
      </p:sp>
      <p:sp>
        <p:nvSpPr>
          <p:cNvPr id="379" name="Google Shape;379;p65"/>
          <p:cNvSpPr txBox="1">
            <a:spLocks noGrp="1"/>
          </p:cNvSpPr>
          <p:nvPr>
            <p:ph type="title"/>
          </p:nvPr>
        </p:nvSpPr>
        <p:spPr>
          <a:xfrm>
            <a:off x="981550" y="913800"/>
            <a:ext cx="7611000" cy="603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600"/>
              <a:buFont typeface="Gill Sans"/>
              <a:buNone/>
            </a:pPr>
            <a:r>
              <a:rPr lang="en" sz="3600" b="1">
                <a:latin typeface="Spectral"/>
                <a:ea typeface="Spectral"/>
                <a:cs typeface="Spectral"/>
                <a:sym typeface="Spectral"/>
              </a:rPr>
              <a:t>Brody Melia</a:t>
            </a:r>
            <a:endParaRPr sz="12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600"/>
              <a:buFont typeface="Gill Sans"/>
              <a:buNone/>
            </a:pPr>
            <a:endParaRPr sz="1200" b="1">
              <a:latin typeface="Spectral"/>
              <a:ea typeface="Spectral"/>
              <a:cs typeface="Spectral"/>
              <a:sym typeface="Spectral"/>
            </a:endParaRPr>
          </a:p>
          <a:p>
            <a:pPr marL="0" lvl="0" indent="0" algn="l" rtl="0">
              <a:lnSpc>
                <a:spcPct val="90000"/>
              </a:lnSpc>
              <a:spcBef>
                <a:spcPts val="0"/>
              </a:spcBef>
              <a:spcAft>
                <a:spcPts val="0"/>
              </a:spcAft>
              <a:buClr>
                <a:schemeClr val="lt1"/>
              </a:buClr>
              <a:buSzPts val="3600"/>
              <a:buFont typeface="Gill Sans"/>
              <a:buNone/>
            </a:pPr>
            <a:r>
              <a:rPr lang="en" sz="2800" b="1">
                <a:latin typeface="Spectral"/>
                <a:ea typeface="Spectral"/>
                <a:cs typeface="Spectral"/>
                <a:sym typeface="Spectral"/>
              </a:rPr>
              <a:t>"Creating my learning portfolio was a valuable experience in both reflecting upon my time as a theatre student but also in preparing me for a career in the arts…My learning portfolio gave me an opportunity to collect and display my proudest work, so that I am prepared to highlight my work for job applications or presentations."</a:t>
            </a:r>
            <a:endParaRPr sz="28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600"/>
              <a:buFont typeface="Gill Sans"/>
              <a:buNone/>
            </a:pPr>
            <a:endParaRPr sz="3600" b="1">
              <a:latin typeface="Spectral"/>
              <a:ea typeface="Spectral"/>
              <a:cs typeface="Spectral"/>
              <a:sym typeface="Spectral"/>
            </a:endParaRPr>
          </a:p>
          <a:p>
            <a:pPr marL="0" lvl="0" indent="0" algn="l" rtl="0">
              <a:lnSpc>
                <a:spcPct val="90000"/>
              </a:lnSpc>
              <a:spcBef>
                <a:spcPts val="0"/>
              </a:spcBef>
              <a:spcAft>
                <a:spcPts val="0"/>
              </a:spcAft>
              <a:buClr>
                <a:schemeClr val="lt1"/>
              </a:buClr>
              <a:buSzPts val="3600"/>
              <a:buFont typeface="Gill Sans"/>
              <a:buNone/>
            </a:pPr>
            <a:endParaRPr sz="3600" b="1">
              <a:latin typeface="Spectral"/>
              <a:ea typeface="Spectral"/>
              <a:cs typeface="Spectral"/>
              <a:sym typeface="Spectr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6"/>
          <p:cNvSpPr txBox="1">
            <a:spLocks noGrp="1"/>
          </p:cNvSpPr>
          <p:nvPr>
            <p:ph type="title"/>
          </p:nvPr>
        </p:nvSpPr>
        <p:spPr>
          <a:xfrm>
            <a:off x="981550" y="441775"/>
            <a:ext cx="7611000" cy="6039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3600"/>
              <a:buFont typeface="Gill Sans"/>
              <a:buNone/>
            </a:pPr>
            <a:r>
              <a:rPr lang="en" sz="3400" b="1">
                <a:latin typeface="Spectral"/>
                <a:ea typeface="Spectral"/>
                <a:cs typeface="Spectral"/>
                <a:sym typeface="Spectral"/>
              </a:rPr>
              <a:t>Learning Portfolio Reflection Award</a:t>
            </a:r>
            <a:endParaRPr sz="900" b="1">
              <a:latin typeface="Spectral"/>
              <a:ea typeface="Spectral"/>
              <a:cs typeface="Spectral"/>
              <a:sym typeface="Spectral"/>
            </a:endParaRPr>
          </a:p>
        </p:txBody>
      </p:sp>
      <p:sp>
        <p:nvSpPr>
          <p:cNvPr id="385" name="Google Shape;385;p66"/>
          <p:cNvSpPr txBox="1">
            <a:spLocks noGrp="1"/>
          </p:cNvSpPr>
          <p:nvPr>
            <p:ph type="title"/>
          </p:nvPr>
        </p:nvSpPr>
        <p:spPr>
          <a:xfrm>
            <a:off x="981550" y="1852725"/>
            <a:ext cx="7611000" cy="603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600"/>
              <a:buFont typeface="Gill Sans"/>
              <a:buNone/>
            </a:pPr>
            <a:r>
              <a:rPr lang="en" sz="3600" b="1">
                <a:latin typeface="Spectral"/>
                <a:ea typeface="Spectral"/>
                <a:cs typeface="Spectral"/>
                <a:sym typeface="Spectral"/>
              </a:rPr>
              <a:t>Alysha Grancorvitz</a:t>
            </a:r>
            <a:endParaRPr sz="36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600"/>
              <a:buFont typeface="Gill Sans"/>
              <a:buNone/>
            </a:pPr>
            <a:r>
              <a:rPr lang="en" sz="3400" b="1">
                <a:latin typeface="Spectral"/>
                <a:ea typeface="Spectral"/>
                <a:cs typeface="Spectral"/>
                <a:sym typeface="Spectral"/>
              </a:rPr>
              <a:t>Performing Arts Major</a:t>
            </a:r>
            <a:endParaRPr sz="34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600"/>
              <a:buFont typeface="Gill Sans"/>
              <a:buNone/>
            </a:pPr>
            <a:endParaRPr sz="3600" b="1">
              <a:latin typeface="Spectral"/>
              <a:ea typeface="Spectral"/>
              <a:cs typeface="Spectral"/>
              <a:sym typeface="Spectral"/>
            </a:endParaRPr>
          </a:p>
          <a:p>
            <a:pPr marL="0" lvl="0" indent="0" algn="l" rtl="0">
              <a:lnSpc>
                <a:spcPct val="90000"/>
              </a:lnSpc>
              <a:spcBef>
                <a:spcPts val="0"/>
              </a:spcBef>
              <a:spcAft>
                <a:spcPts val="0"/>
              </a:spcAft>
              <a:buClr>
                <a:schemeClr val="lt1"/>
              </a:buClr>
              <a:buSzPts val="3600"/>
              <a:buFont typeface="Gill Sans"/>
              <a:buNone/>
            </a:pPr>
            <a:endParaRPr sz="3600" b="1">
              <a:latin typeface="Spectral"/>
              <a:ea typeface="Spectral"/>
              <a:cs typeface="Spectral"/>
              <a:sym typeface="Spectr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7"/>
          <p:cNvSpPr txBox="1">
            <a:spLocks noGrp="1"/>
          </p:cNvSpPr>
          <p:nvPr>
            <p:ph type="title"/>
          </p:nvPr>
        </p:nvSpPr>
        <p:spPr>
          <a:xfrm>
            <a:off x="981550" y="41600"/>
            <a:ext cx="7611000" cy="603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chemeClr val="lt1"/>
              </a:buClr>
              <a:buSzPts val="3600"/>
              <a:buFont typeface="Gill Sans"/>
              <a:buNone/>
            </a:pPr>
            <a:r>
              <a:rPr lang="en" sz="3400" b="1">
                <a:latin typeface="Spectral"/>
                <a:ea typeface="Spectral"/>
                <a:cs typeface="Spectral"/>
                <a:sym typeface="Spectral"/>
              </a:rPr>
              <a:t>Learning Portfolio Reflection Awards</a:t>
            </a:r>
            <a:endParaRPr sz="1100" b="1">
              <a:latin typeface="Spectral"/>
              <a:ea typeface="Spectral"/>
              <a:cs typeface="Spectral"/>
              <a:sym typeface="Spectral"/>
            </a:endParaRPr>
          </a:p>
        </p:txBody>
      </p:sp>
      <p:sp>
        <p:nvSpPr>
          <p:cNvPr id="391" name="Google Shape;391;p67"/>
          <p:cNvSpPr txBox="1">
            <a:spLocks noGrp="1"/>
          </p:cNvSpPr>
          <p:nvPr>
            <p:ph type="title"/>
          </p:nvPr>
        </p:nvSpPr>
        <p:spPr>
          <a:xfrm>
            <a:off x="981550" y="913800"/>
            <a:ext cx="7611000" cy="6039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lt1"/>
              </a:buClr>
              <a:buSzPts val="3600"/>
              <a:buFont typeface="Gill Sans"/>
              <a:buNone/>
            </a:pPr>
            <a:r>
              <a:rPr lang="en" sz="3600" b="1">
                <a:latin typeface="Spectral"/>
                <a:ea typeface="Spectral"/>
                <a:cs typeface="Spectral"/>
                <a:sym typeface="Spectral"/>
              </a:rPr>
              <a:t>Alysha Grancorvitz</a:t>
            </a:r>
            <a:endParaRPr sz="17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600"/>
              <a:buFont typeface="Gill Sans"/>
              <a:buNone/>
            </a:pPr>
            <a:endParaRPr sz="17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600"/>
              <a:buFont typeface="Gill Sans"/>
              <a:buNone/>
            </a:pPr>
            <a:endParaRPr sz="100" b="1">
              <a:latin typeface="Spectral"/>
              <a:ea typeface="Spectral"/>
              <a:cs typeface="Spectral"/>
              <a:sym typeface="Spectral"/>
            </a:endParaRPr>
          </a:p>
          <a:p>
            <a:pPr marL="0" lvl="0" indent="0" algn="l" rtl="0">
              <a:lnSpc>
                <a:spcPct val="90000"/>
              </a:lnSpc>
              <a:spcBef>
                <a:spcPts val="0"/>
              </a:spcBef>
              <a:spcAft>
                <a:spcPts val="0"/>
              </a:spcAft>
              <a:buClr>
                <a:schemeClr val="lt1"/>
              </a:buClr>
              <a:buSzPts val="3600"/>
              <a:buFont typeface="Gill Sans"/>
              <a:buNone/>
            </a:pPr>
            <a:r>
              <a:rPr lang="en" sz="2800" b="1">
                <a:latin typeface="Spectral"/>
                <a:ea typeface="Spectral"/>
                <a:cs typeface="Spectral"/>
                <a:sym typeface="Spectral"/>
              </a:rPr>
              <a:t>"</a:t>
            </a:r>
            <a:r>
              <a:rPr lang="en" sz="2600" b="1">
                <a:latin typeface="Spectral"/>
                <a:ea typeface="Spectral"/>
                <a:cs typeface="Spectral"/>
                <a:sym typeface="Spectral"/>
              </a:rPr>
              <a:t>Being in a performing arts major I found this process extremely rewarding getting the chance to overlook and reflect on all the things I have done throughout my undergraduate years. A lot of the time when I was working on a show or a project it all went by so quickly and getting the chance to be able to go back and reflect on the process you were engaged in helps you really understand everything you have learned." </a:t>
            </a:r>
            <a:endParaRPr sz="2600" b="1">
              <a:latin typeface="Spectral"/>
              <a:ea typeface="Spectral"/>
              <a:cs typeface="Spectral"/>
              <a:sym typeface="Spectral"/>
            </a:endParaRPr>
          </a:p>
          <a:p>
            <a:pPr marL="0" lvl="0" indent="0" algn="ctr" rtl="0">
              <a:lnSpc>
                <a:spcPct val="90000"/>
              </a:lnSpc>
              <a:spcBef>
                <a:spcPts val="0"/>
              </a:spcBef>
              <a:spcAft>
                <a:spcPts val="0"/>
              </a:spcAft>
              <a:buClr>
                <a:schemeClr val="lt1"/>
              </a:buClr>
              <a:buSzPts val="3600"/>
              <a:buFont typeface="Gill Sans"/>
              <a:buNone/>
            </a:pPr>
            <a:endParaRPr sz="3600" b="1">
              <a:latin typeface="Spectral"/>
              <a:ea typeface="Spectral"/>
              <a:cs typeface="Spectral"/>
              <a:sym typeface="Spectral"/>
            </a:endParaRPr>
          </a:p>
          <a:p>
            <a:pPr marL="0" lvl="0" indent="0" algn="l" rtl="0">
              <a:lnSpc>
                <a:spcPct val="90000"/>
              </a:lnSpc>
              <a:spcBef>
                <a:spcPts val="0"/>
              </a:spcBef>
              <a:spcAft>
                <a:spcPts val="0"/>
              </a:spcAft>
              <a:buClr>
                <a:schemeClr val="lt1"/>
              </a:buClr>
              <a:buSzPts val="3600"/>
              <a:buFont typeface="Gill Sans"/>
              <a:buNone/>
            </a:pPr>
            <a:endParaRPr sz="3600" b="1">
              <a:latin typeface="Spectral"/>
              <a:ea typeface="Spectral"/>
              <a:cs typeface="Spectral"/>
              <a:sym typeface="Spectr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8"/>
          <p:cNvSpPr/>
          <p:nvPr/>
        </p:nvSpPr>
        <p:spPr>
          <a:xfrm>
            <a:off x="1217925" y="1217925"/>
            <a:ext cx="7031700" cy="244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8"/>
          <p:cNvSpPr txBox="1">
            <a:spLocks noGrp="1"/>
          </p:cNvSpPr>
          <p:nvPr>
            <p:ph type="ctrTitle"/>
          </p:nvPr>
        </p:nvSpPr>
        <p:spPr>
          <a:xfrm>
            <a:off x="1304775" y="1562550"/>
            <a:ext cx="6858000" cy="14964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Clr>
                <a:schemeClr val="lt1"/>
              </a:buClr>
              <a:buSzPts val="4100"/>
              <a:buFont typeface="Gill Sans"/>
              <a:buNone/>
            </a:pPr>
            <a:r>
              <a:rPr lang="en" sz="4800">
                <a:solidFill>
                  <a:schemeClr val="dk1"/>
                </a:solidFill>
              </a:rPr>
              <a:t>Community Partner Award for Coeducation</a:t>
            </a:r>
            <a:endParaRPr sz="480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9"/>
          <p:cNvSpPr txBox="1">
            <a:spLocks noGrp="1"/>
          </p:cNvSpPr>
          <p:nvPr>
            <p:ph type="title"/>
          </p:nvPr>
        </p:nvSpPr>
        <p:spPr>
          <a:xfrm>
            <a:off x="568200" y="254925"/>
            <a:ext cx="8007600" cy="10932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4100"/>
              <a:buFont typeface="Gill Sans"/>
              <a:buNone/>
            </a:pPr>
            <a:r>
              <a:rPr lang="en" sz="3600" b="1">
                <a:latin typeface="Spectral"/>
                <a:ea typeface="Spectral"/>
                <a:cs typeface="Spectral"/>
                <a:sym typeface="Spectral"/>
              </a:rPr>
              <a:t>Community Partner Award for Coeducation </a:t>
            </a:r>
            <a:endParaRPr sz="3600" b="1">
              <a:latin typeface="Spectral"/>
              <a:ea typeface="Spectral"/>
              <a:cs typeface="Spectral"/>
              <a:sym typeface="Spectral"/>
            </a:endParaRPr>
          </a:p>
        </p:txBody>
      </p:sp>
      <p:sp>
        <p:nvSpPr>
          <p:cNvPr id="403" name="Google Shape;403;p69"/>
          <p:cNvSpPr txBox="1">
            <a:spLocks noGrp="1"/>
          </p:cNvSpPr>
          <p:nvPr>
            <p:ph type="body" idx="1"/>
          </p:nvPr>
        </p:nvSpPr>
        <p:spPr>
          <a:xfrm>
            <a:off x="2257350" y="2261775"/>
            <a:ext cx="4629300" cy="25773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endParaRPr sz="3600">
              <a:latin typeface="Spectral"/>
              <a:ea typeface="Spectral"/>
              <a:cs typeface="Spectral"/>
              <a:sym typeface="Spectral"/>
            </a:endParaRPr>
          </a:p>
          <a:p>
            <a:pPr marL="0" lvl="0" indent="0" algn="ctr" rtl="0">
              <a:spcBef>
                <a:spcPts val="0"/>
              </a:spcBef>
              <a:spcAft>
                <a:spcPts val="0"/>
              </a:spcAft>
              <a:buClr>
                <a:schemeClr val="dk1"/>
              </a:buClr>
              <a:buSzPts val="1100"/>
              <a:buFont typeface="Arial"/>
              <a:buNone/>
            </a:pPr>
            <a:r>
              <a:rPr lang="en" sz="4000">
                <a:latin typeface="Spectral"/>
                <a:ea typeface="Spectral"/>
                <a:cs typeface="Spectral"/>
                <a:sym typeface="Spectral"/>
              </a:rPr>
              <a:t>Rainbows For All Children</a:t>
            </a:r>
            <a:endParaRPr sz="4000">
              <a:latin typeface="Spectral"/>
              <a:ea typeface="Spectral"/>
              <a:cs typeface="Spectral"/>
              <a:sym typeface="Spectral"/>
            </a:endParaRPr>
          </a:p>
          <a:p>
            <a:pPr marL="0" lvl="0" indent="0" algn="ctr" rtl="0">
              <a:lnSpc>
                <a:spcPct val="90000"/>
              </a:lnSpc>
              <a:spcBef>
                <a:spcPts val="0"/>
              </a:spcBef>
              <a:spcAft>
                <a:spcPts val="0"/>
              </a:spcAft>
              <a:buNone/>
            </a:pPr>
            <a:endParaRPr sz="4000">
              <a:latin typeface="Spectral"/>
              <a:ea typeface="Spectral"/>
              <a:cs typeface="Spectral"/>
              <a:sym typeface="Spectral"/>
            </a:endParaRPr>
          </a:p>
          <a:p>
            <a:pPr marL="0" lvl="0" indent="0" algn="ctr" rtl="0">
              <a:lnSpc>
                <a:spcPct val="90000"/>
              </a:lnSpc>
              <a:spcBef>
                <a:spcPts val="0"/>
              </a:spcBef>
              <a:spcAft>
                <a:spcPts val="0"/>
              </a:spcAft>
              <a:buNone/>
            </a:pPr>
            <a:r>
              <a:rPr lang="en" sz="4000">
                <a:latin typeface="Spectral"/>
                <a:ea typeface="Spectral"/>
                <a:cs typeface="Spectral"/>
                <a:sym typeface="Spectral"/>
              </a:rPr>
              <a:t>Helix Chicago</a:t>
            </a:r>
            <a:endParaRPr sz="4000">
              <a:latin typeface="Spectral"/>
              <a:ea typeface="Spectral"/>
              <a:cs typeface="Spectral"/>
              <a:sym typeface="Spectral"/>
            </a:endParaRPr>
          </a:p>
          <a:p>
            <a:pPr marL="0" lvl="0" indent="0" algn="ctr" rtl="0">
              <a:lnSpc>
                <a:spcPct val="90000"/>
              </a:lnSpc>
              <a:spcBef>
                <a:spcPts val="0"/>
              </a:spcBef>
              <a:spcAft>
                <a:spcPts val="0"/>
              </a:spcAft>
              <a:buNone/>
            </a:pPr>
            <a:endParaRPr sz="3600">
              <a:latin typeface="Spectral"/>
              <a:ea typeface="Spectral"/>
              <a:cs typeface="Spectral"/>
              <a:sym typeface="Spectral"/>
            </a:endParaRPr>
          </a:p>
          <a:p>
            <a:pPr marL="0" lvl="0" indent="0" algn="ctr" rtl="0">
              <a:lnSpc>
                <a:spcPct val="90000"/>
              </a:lnSpc>
              <a:spcBef>
                <a:spcPts val="0"/>
              </a:spcBef>
              <a:spcAft>
                <a:spcPts val="0"/>
              </a:spcAft>
              <a:buNone/>
            </a:pPr>
            <a:endParaRPr sz="3600">
              <a:latin typeface="Spectral"/>
              <a:ea typeface="Spectral"/>
              <a:cs typeface="Spectral"/>
              <a:sym typeface="Spectral"/>
            </a:endParaRPr>
          </a:p>
          <a:p>
            <a:pPr marL="0" lvl="0" indent="0" algn="l" rtl="0">
              <a:lnSpc>
                <a:spcPct val="90000"/>
              </a:lnSpc>
              <a:spcBef>
                <a:spcPts val="0"/>
              </a:spcBef>
              <a:spcAft>
                <a:spcPts val="0"/>
              </a:spcAft>
              <a:buNone/>
            </a:pPr>
            <a:endParaRPr sz="2700">
              <a:latin typeface="Spectral"/>
              <a:ea typeface="Spectral"/>
              <a:cs typeface="Spectral"/>
              <a:sym typeface="Spectral"/>
            </a:endParaRPr>
          </a:p>
          <a:p>
            <a:pPr marL="0" lvl="0" indent="0" algn="l" rtl="0">
              <a:lnSpc>
                <a:spcPct val="90000"/>
              </a:lnSpc>
              <a:spcBef>
                <a:spcPts val="0"/>
              </a:spcBef>
              <a:spcAft>
                <a:spcPts val="0"/>
              </a:spcAft>
              <a:buNone/>
            </a:pPr>
            <a:endParaRPr sz="2700">
              <a:latin typeface="Spectral"/>
              <a:ea typeface="Spectral"/>
              <a:cs typeface="Spectral"/>
              <a:sym typeface="Spectr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0"/>
          <p:cNvSpPr txBox="1">
            <a:spLocks noGrp="1"/>
          </p:cNvSpPr>
          <p:nvPr>
            <p:ph type="title"/>
          </p:nvPr>
        </p:nvSpPr>
        <p:spPr>
          <a:xfrm>
            <a:off x="582906" y="100444"/>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4200"/>
              <a:t>Community Partner Award</a:t>
            </a:r>
            <a:endParaRPr sz="4200"/>
          </a:p>
        </p:txBody>
      </p:sp>
      <p:sp>
        <p:nvSpPr>
          <p:cNvPr id="409" name="Google Shape;409;p70"/>
          <p:cNvSpPr txBox="1">
            <a:spLocks noGrp="1"/>
          </p:cNvSpPr>
          <p:nvPr>
            <p:ph type="title"/>
          </p:nvPr>
        </p:nvSpPr>
        <p:spPr>
          <a:xfrm>
            <a:off x="582900" y="1200676"/>
            <a:ext cx="7978200" cy="796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690"/>
              <a:buFont typeface="Gill Sans"/>
              <a:buNone/>
            </a:pPr>
            <a:r>
              <a:rPr lang="en" sz="3600"/>
              <a:t>Rainbows For All Children</a:t>
            </a:r>
            <a:endParaRPr sz="3600"/>
          </a:p>
          <a:p>
            <a:pPr marL="0" lvl="0" indent="0" algn="l" rtl="0">
              <a:lnSpc>
                <a:spcPct val="90000"/>
              </a:lnSpc>
              <a:spcBef>
                <a:spcPts val="0"/>
              </a:spcBef>
              <a:spcAft>
                <a:spcPts val="0"/>
              </a:spcAft>
              <a:buClr>
                <a:schemeClr val="lt1"/>
              </a:buClr>
              <a:buSzPts val="3690"/>
              <a:buFont typeface="Gill Sans"/>
              <a:buNone/>
            </a:pPr>
            <a:endParaRPr sz="2480"/>
          </a:p>
          <a:p>
            <a:pPr marL="0" lvl="0" indent="0" algn="l" rtl="0">
              <a:lnSpc>
                <a:spcPct val="90000"/>
              </a:lnSpc>
              <a:spcBef>
                <a:spcPts val="0"/>
              </a:spcBef>
              <a:spcAft>
                <a:spcPts val="0"/>
              </a:spcAft>
              <a:buClr>
                <a:schemeClr val="lt1"/>
              </a:buClr>
              <a:buSzPts val="3690"/>
              <a:buFont typeface="Gill Sans"/>
              <a:buNone/>
            </a:pPr>
            <a:r>
              <a:rPr lang="en" sz="2400"/>
              <a:t>“Public health emphasizes supporting and uplifting marginalized communities, often through community engagement. Rainbows for All Children is great at this. They are always looking to involve and empower communities to come together for children’s wellbeing, which is something I admire about the organization.”</a:t>
            </a: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71"/>
          <p:cNvSpPr txBox="1">
            <a:spLocks noGrp="1"/>
          </p:cNvSpPr>
          <p:nvPr>
            <p:ph type="title"/>
          </p:nvPr>
        </p:nvSpPr>
        <p:spPr>
          <a:xfrm>
            <a:off x="582906" y="94019"/>
            <a:ext cx="79782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4200"/>
              <a:t>Community Partner Award</a:t>
            </a:r>
            <a:endParaRPr sz="4200"/>
          </a:p>
        </p:txBody>
      </p:sp>
      <p:sp>
        <p:nvSpPr>
          <p:cNvPr id="415" name="Google Shape;415;p71"/>
          <p:cNvSpPr txBox="1">
            <a:spLocks noGrp="1"/>
          </p:cNvSpPr>
          <p:nvPr>
            <p:ph type="title"/>
          </p:nvPr>
        </p:nvSpPr>
        <p:spPr>
          <a:xfrm>
            <a:off x="582900" y="1219974"/>
            <a:ext cx="7978200" cy="7773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690"/>
              <a:buFont typeface="Gill Sans"/>
              <a:buNone/>
            </a:pPr>
            <a:r>
              <a:rPr lang="en" sz="3680"/>
              <a:t>Helix Chicago</a:t>
            </a:r>
            <a:endParaRPr sz="3680"/>
          </a:p>
          <a:p>
            <a:pPr marL="0" lvl="0" indent="0" algn="l" rtl="0">
              <a:lnSpc>
                <a:spcPct val="90000"/>
              </a:lnSpc>
              <a:spcBef>
                <a:spcPts val="0"/>
              </a:spcBef>
              <a:spcAft>
                <a:spcPts val="0"/>
              </a:spcAft>
              <a:buClr>
                <a:schemeClr val="lt1"/>
              </a:buClr>
              <a:buSzPts val="3690"/>
              <a:buFont typeface="Gill Sans"/>
              <a:buNone/>
            </a:pPr>
            <a:endParaRPr sz="2480"/>
          </a:p>
          <a:p>
            <a:pPr marL="0" lvl="0" indent="0" algn="l" rtl="0">
              <a:lnSpc>
                <a:spcPct val="90000"/>
              </a:lnSpc>
              <a:spcBef>
                <a:spcPts val="0"/>
              </a:spcBef>
              <a:spcAft>
                <a:spcPts val="0"/>
              </a:spcAft>
              <a:buClr>
                <a:schemeClr val="lt1"/>
              </a:buClr>
              <a:buSzPts val="3690"/>
              <a:buFont typeface="Gill Sans"/>
              <a:buNone/>
            </a:pPr>
            <a:r>
              <a:rPr lang="en" sz="2400"/>
              <a:t>“Working around the community through Helix has been my first exposure to the broader community around Loyola. Through the projects that we have been working on in teams, I truly believe that Helix’s mission of preparing students for the real world is being realized. Through working on this project, I’ve become more engaged in the community.” </a:t>
            </a:r>
            <a:endParaRPr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2"/>
          <p:cNvSpPr txBox="1">
            <a:spLocks noGrp="1"/>
          </p:cNvSpPr>
          <p:nvPr>
            <p:ph type="body" idx="1"/>
          </p:nvPr>
        </p:nvSpPr>
        <p:spPr>
          <a:xfrm>
            <a:off x="590575" y="3501550"/>
            <a:ext cx="7962900" cy="1509600"/>
          </a:xfrm>
          <a:prstGeom prst="rect">
            <a:avLst/>
          </a:prstGeom>
          <a:noFill/>
          <a:ln>
            <a:noFill/>
          </a:ln>
        </p:spPr>
        <p:txBody>
          <a:bodyPr spcFirstLastPara="1" wrap="square" lIns="68575" tIns="34275" rIns="68575" bIns="34275" anchor="t" anchorCtr="0">
            <a:normAutofit fontScale="47500" lnSpcReduction="10000"/>
          </a:bodyPr>
          <a:lstStyle/>
          <a:p>
            <a:pPr marL="0" lvl="0" indent="0" algn="ctr" rtl="0">
              <a:lnSpc>
                <a:spcPct val="90000"/>
              </a:lnSpc>
              <a:spcBef>
                <a:spcPts val="0"/>
              </a:spcBef>
              <a:spcAft>
                <a:spcPts val="0"/>
              </a:spcAft>
              <a:buSzPct val="56714"/>
              <a:buNone/>
            </a:pPr>
            <a:r>
              <a:rPr lang="en" sz="3173">
                <a:latin typeface="Spectral"/>
                <a:ea typeface="Spectral"/>
                <a:cs typeface="Spectral"/>
                <a:sym typeface="Spectral"/>
              </a:rPr>
              <a:t>The Center for Engaged Learning, Teaching, and Scholarship (CELTS) would like thank all faculty, staff, students, and community partners for your nominations. As well as a huge thank you to those faculty and staff who reviewed nominations and reflections. These awards were all made possible because of your collective efforts and support. </a:t>
            </a:r>
            <a:endParaRPr sz="3173">
              <a:latin typeface="Spectral"/>
              <a:ea typeface="Spectral"/>
              <a:cs typeface="Spectral"/>
              <a:sym typeface="Spectral"/>
            </a:endParaRPr>
          </a:p>
          <a:p>
            <a:pPr marL="0" lvl="0" indent="0" algn="ctr" rtl="0">
              <a:lnSpc>
                <a:spcPct val="90000"/>
              </a:lnSpc>
              <a:spcBef>
                <a:spcPts val="800"/>
              </a:spcBef>
              <a:spcAft>
                <a:spcPts val="0"/>
              </a:spcAft>
              <a:buSzPct val="56714"/>
              <a:buNone/>
            </a:pPr>
            <a:r>
              <a:rPr lang="en" sz="3173" b="1">
                <a:latin typeface="Spectral"/>
                <a:ea typeface="Spectral"/>
                <a:cs typeface="Spectral"/>
                <a:sym typeface="Spectral"/>
              </a:rPr>
              <a:t>Congrats to the nominees and winners for each award! </a:t>
            </a:r>
            <a:endParaRPr sz="3173">
              <a:latin typeface="Spectral"/>
              <a:ea typeface="Spectral"/>
              <a:cs typeface="Spectral"/>
              <a:sym typeface="Spectral"/>
            </a:endParaRPr>
          </a:p>
          <a:p>
            <a:pPr marL="0" lvl="0" indent="0" algn="r" rtl="0">
              <a:lnSpc>
                <a:spcPct val="90000"/>
              </a:lnSpc>
              <a:spcBef>
                <a:spcPts val="800"/>
              </a:spcBef>
              <a:spcAft>
                <a:spcPts val="0"/>
              </a:spcAft>
              <a:buSzPct val="163636"/>
              <a:buNone/>
            </a:pPr>
            <a:endParaRPr sz="1100"/>
          </a:p>
          <a:p>
            <a:pPr marL="0" lvl="0" indent="0" algn="l" rtl="0">
              <a:lnSpc>
                <a:spcPct val="90000"/>
              </a:lnSpc>
              <a:spcBef>
                <a:spcPts val="800"/>
              </a:spcBef>
              <a:spcAft>
                <a:spcPts val="0"/>
              </a:spcAft>
              <a:buSzPct val="163636"/>
              <a:buNone/>
            </a:pPr>
            <a:endParaRPr sz="1100"/>
          </a:p>
        </p:txBody>
      </p:sp>
      <p:pic>
        <p:nvPicPr>
          <p:cNvPr id="421" name="Google Shape;421;p72"/>
          <p:cNvPicPr preferRelativeResize="0"/>
          <p:nvPr/>
        </p:nvPicPr>
        <p:blipFill>
          <a:blip r:embed="rId3">
            <a:alphaModFix/>
          </a:blip>
          <a:stretch>
            <a:fillRect/>
          </a:stretch>
        </p:blipFill>
        <p:spPr>
          <a:xfrm>
            <a:off x="2918725" y="182150"/>
            <a:ext cx="3306600" cy="3179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1011125" y="45473"/>
            <a:ext cx="7978200" cy="658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800"/>
              <a:t>Outstanding Research Award </a:t>
            </a:r>
            <a:endParaRPr sz="3800"/>
          </a:p>
        </p:txBody>
      </p:sp>
      <p:sp>
        <p:nvSpPr>
          <p:cNvPr id="162" name="Google Shape;162;p29"/>
          <p:cNvSpPr txBox="1">
            <a:spLocks noGrp="1"/>
          </p:cNvSpPr>
          <p:nvPr>
            <p:ph type="title"/>
          </p:nvPr>
        </p:nvSpPr>
        <p:spPr>
          <a:xfrm>
            <a:off x="428625" y="1361275"/>
            <a:ext cx="7695000" cy="658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4100"/>
              <a:buFont typeface="Gill Sans"/>
              <a:buNone/>
            </a:pPr>
            <a:r>
              <a:rPr lang="en" sz="3600"/>
              <a:t>Arielle McKeever</a:t>
            </a:r>
            <a:endParaRPr sz="3600"/>
          </a:p>
          <a:p>
            <a:pPr marL="0" lvl="0" indent="0" algn="l" rtl="0">
              <a:lnSpc>
                <a:spcPct val="90000"/>
              </a:lnSpc>
              <a:spcBef>
                <a:spcPts val="0"/>
              </a:spcBef>
              <a:spcAft>
                <a:spcPts val="0"/>
              </a:spcAft>
              <a:buClr>
                <a:schemeClr val="lt1"/>
              </a:buClr>
              <a:buSzPts val="4100"/>
              <a:buFont typeface="Gill Sans"/>
              <a:buNone/>
            </a:pPr>
            <a:r>
              <a:rPr lang="en" sz="3600"/>
              <a:t>“</a:t>
            </a:r>
            <a:r>
              <a:rPr lang="en" sz="2300"/>
              <a:t>Her decision to attend Loyola University Chicago, a Jesuit university with a mission of social justice, was made very deliberately in order to foster experiences and skills that she wanted to develop to increase her capacity for leadership and community activism. In addition to her intense commitment to arts advocacy, this dual training represents a singular drive within her to engage in her undergraduate degree to become a more potent leader in justice."</a:t>
            </a:r>
            <a:endParaRPr sz="2300"/>
          </a:p>
          <a:p>
            <a:pPr marL="0" lvl="0" indent="0" algn="ctr" rtl="0">
              <a:lnSpc>
                <a:spcPct val="90000"/>
              </a:lnSpc>
              <a:spcBef>
                <a:spcPts val="0"/>
              </a:spcBef>
              <a:spcAft>
                <a:spcPts val="0"/>
              </a:spcAft>
              <a:buClr>
                <a:schemeClr val="lt1"/>
              </a:buClr>
              <a:buSzPts val="4100"/>
              <a:buFont typeface="Gill Sans"/>
              <a:buNone/>
            </a:pPr>
            <a:endParaRPr sz="3600"/>
          </a:p>
          <a:p>
            <a:pPr marL="0" lvl="0" indent="0" algn="ctr" rtl="0">
              <a:lnSpc>
                <a:spcPct val="90000"/>
              </a:lnSpc>
              <a:spcBef>
                <a:spcPts val="0"/>
              </a:spcBef>
              <a:spcAft>
                <a:spcPts val="0"/>
              </a:spcAft>
              <a:buClr>
                <a:schemeClr val="lt1"/>
              </a:buClr>
              <a:buSzPts val="4100"/>
              <a:buFont typeface="Gill Sans"/>
              <a:buNone/>
            </a:pPr>
            <a:endParaRPr sz="3600"/>
          </a:p>
          <a:p>
            <a:pPr marL="0" lvl="0" indent="0" algn="l" rtl="0">
              <a:spcBef>
                <a:spcPts val="0"/>
              </a:spcBef>
              <a:spcAft>
                <a:spcPts val="0"/>
              </a:spcAft>
              <a:buClr>
                <a:schemeClr val="dk1"/>
              </a:buClr>
              <a:buSzPts val="1100"/>
              <a:buFont typeface="Arial"/>
              <a:buNone/>
            </a:pPr>
            <a:endParaRPr sz="3300"/>
          </a:p>
          <a:p>
            <a:pPr marL="0" lvl="0" indent="0" algn="l" rtl="0">
              <a:lnSpc>
                <a:spcPct val="90000"/>
              </a:lnSpc>
              <a:spcBef>
                <a:spcPts val="0"/>
              </a:spcBef>
              <a:spcAft>
                <a:spcPts val="0"/>
              </a:spcAft>
              <a:buClr>
                <a:schemeClr val="lt1"/>
              </a:buClr>
              <a:buSzPts val="4100"/>
              <a:buFont typeface="Gill Sans"/>
              <a:buNone/>
            </a:pPr>
            <a:endParaRPr sz="3300"/>
          </a:p>
          <a:p>
            <a:pPr marL="0" lvl="0" indent="0" algn="l" rtl="0">
              <a:lnSpc>
                <a:spcPct val="90000"/>
              </a:lnSpc>
              <a:spcBef>
                <a:spcPts val="0"/>
              </a:spcBef>
              <a:spcAft>
                <a:spcPts val="0"/>
              </a:spcAft>
              <a:buClr>
                <a:schemeClr val="lt1"/>
              </a:buClr>
              <a:buSzPts val="4100"/>
              <a:buFont typeface="Gill Sans"/>
              <a:buNone/>
            </a:pPr>
            <a:endParaRPr sz="3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1011125" y="45473"/>
            <a:ext cx="7978200" cy="658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800"/>
              <a:t>Outstanding Research Award </a:t>
            </a:r>
            <a:endParaRPr sz="3800"/>
          </a:p>
        </p:txBody>
      </p:sp>
      <p:sp>
        <p:nvSpPr>
          <p:cNvPr id="168" name="Google Shape;168;p30"/>
          <p:cNvSpPr txBox="1">
            <a:spLocks noGrp="1"/>
          </p:cNvSpPr>
          <p:nvPr>
            <p:ph type="title"/>
          </p:nvPr>
        </p:nvSpPr>
        <p:spPr>
          <a:xfrm>
            <a:off x="469450" y="912250"/>
            <a:ext cx="7695000" cy="658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4100"/>
              <a:buFont typeface="Gill Sans"/>
              <a:buNone/>
            </a:pPr>
            <a:r>
              <a:rPr lang="en" sz="3600"/>
              <a:t>Brennan McDonald</a:t>
            </a:r>
            <a:endParaRPr sz="3600"/>
          </a:p>
          <a:p>
            <a:pPr marL="0" lvl="0" indent="0" algn="l" rtl="0">
              <a:lnSpc>
                <a:spcPct val="90000"/>
              </a:lnSpc>
              <a:spcBef>
                <a:spcPts val="0"/>
              </a:spcBef>
              <a:spcAft>
                <a:spcPts val="0"/>
              </a:spcAft>
              <a:buClr>
                <a:schemeClr val="lt1"/>
              </a:buClr>
              <a:buSzPts val="4100"/>
              <a:buFont typeface="Gill Sans"/>
              <a:buNone/>
            </a:pPr>
            <a:r>
              <a:rPr lang="en" sz="3600"/>
              <a:t>“</a:t>
            </a:r>
            <a:r>
              <a:rPr lang="en" sz="2300"/>
              <a:t>Brennan’s passion for research made him an invaluable member of my newly established research team, and he has selflessly paid forward all we have invested in him by serving as a peer mentor to biogas research students, a lab assistant to multiple ENVS 275 and 238 lab courses, and a leader among the Searle Biodiesel Lab student interns. He has been an</a:t>
            </a:r>
            <a:endParaRPr sz="2300"/>
          </a:p>
          <a:p>
            <a:pPr marL="0" lvl="0" indent="0" algn="l" rtl="0">
              <a:lnSpc>
                <a:spcPct val="90000"/>
              </a:lnSpc>
              <a:spcBef>
                <a:spcPts val="0"/>
              </a:spcBef>
              <a:spcAft>
                <a:spcPts val="0"/>
              </a:spcAft>
              <a:buClr>
                <a:schemeClr val="lt1"/>
              </a:buClr>
              <a:buSzPts val="4100"/>
              <a:buFont typeface="Gill Sans"/>
              <a:buNone/>
            </a:pPr>
            <a:r>
              <a:rPr lang="en" sz="2300"/>
              <a:t>exceptional research student and is very deserving of recognition with this award."</a:t>
            </a:r>
            <a:endParaRPr sz="2300"/>
          </a:p>
          <a:p>
            <a:pPr marL="0" lvl="0" indent="0" algn="ctr" rtl="0">
              <a:lnSpc>
                <a:spcPct val="90000"/>
              </a:lnSpc>
              <a:spcBef>
                <a:spcPts val="0"/>
              </a:spcBef>
              <a:spcAft>
                <a:spcPts val="0"/>
              </a:spcAft>
              <a:buClr>
                <a:schemeClr val="lt1"/>
              </a:buClr>
              <a:buSzPts val="4100"/>
              <a:buFont typeface="Gill Sans"/>
              <a:buNone/>
            </a:pPr>
            <a:endParaRPr sz="3600"/>
          </a:p>
          <a:p>
            <a:pPr marL="0" lvl="0" indent="0" algn="ctr" rtl="0">
              <a:lnSpc>
                <a:spcPct val="90000"/>
              </a:lnSpc>
              <a:spcBef>
                <a:spcPts val="0"/>
              </a:spcBef>
              <a:spcAft>
                <a:spcPts val="0"/>
              </a:spcAft>
              <a:buClr>
                <a:schemeClr val="lt1"/>
              </a:buClr>
              <a:buSzPts val="4100"/>
              <a:buFont typeface="Gill Sans"/>
              <a:buNone/>
            </a:pPr>
            <a:endParaRPr sz="3600"/>
          </a:p>
          <a:p>
            <a:pPr marL="0" lvl="0" indent="0" algn="l" rtl="0">
              <a:spcBef>
                <a:spcPts val="0"/>
              </a:spcBef>
              <a:spcAft>
                <a:spcPts val="0"/>
              </a:spcAft>
              <a:buClr>
                <a:schemeClr val="dk1"/>
              </a:buClr>
              <a:buSzPts val="1100"/>
              <a:buFont typeface="Arial"/>
              <a:buNone/>
            </a:pPr>
            <a:endParaRPr sz="3300"/>
          </a:p>
          <a:p>
            <a:pPr marL="0" lvl="0" indent="0" algn="l" rtl="0">
              <a:lnSpc>
                <a:spcPct val="90000"/>
              </a:lnSpc>
              <a:spcBef>
                <a:spcPts val="0"/>
              </a:spcBef>
              <a:spcAft>
                <a:spcPts val="0"/>
              </a:spcAft>
              <a:buClr>
                <a:schemeClr val="lt1"/>
              </a:buClr>
              <a:buSzPts val="4100"/>
              <a:buFont typeface="Gill Sans"/>
              <a:buNone/>
            </a:pPr>
            <a:endParaRPr sz="3300"/>
          </a:p>
          <a:p>
            <a:pPr marL="0" lvl="0" indent="0" algn="l" rtl="0">
              <a:lnSpc>
                <a:spcPct val="90000"/>
              </a:lnSpc>
              <a:spcBef>
                <a:spcPts val="0"/>
              </a:spcBef>
              <a:spcAft>
                <a:spcPts val="0"/>
              </a:spcAft>
              <a:buClr>
                <a:schemeClr val="lt1"/>
              </a:buClr>
              <a:buSzPts val="4100"/>
              <a:buFont typeface="Gill Sans"/>
              <a:buNone/>
            </a:pPr>
            <a:endParaRPr sz="3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1011125" y="45473"/>
            <a:ext cx="7978200" cy="658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800"/>
              <a:t>Outstanding Research Award </a:t>
            </a:r>
            <a:endParaRPr sz="3800"/>
          </a:p>
        </p:txBody>
      </p:sp>
      <p:sp>
        <p:nvSpPr>
          <p:cNvPr id="174" name="Google Shape;174;p31"/>
          <p:cNvSpPr txBox="1">
            <a:spLocks noGrp="1"/>
          </p:cNvSpPr>
          <p:nvPr>
            <p:ph type="title"/>
          </p:nvPr>
        </p:nvSpPr>
        <p:spPr>
          <a:xfrm>
            <a:off x="469450" y="912250"/>
            <a:ext cx="7695000" cy="658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4100"/>
              <a:buFont typeface="Gill Sans"/>
              <a:buNone/>
            </a:pPr>
            <a:r>
              <a:rPr lang="en" sz="3600"/>
              <a:t>Topher Petit</a:t>
            </a:r>
            <a:endParaRPr sz="3600"/>
          </a:p>
          <a:p>
            <a:pPr marL="0" lvl="0" indent="0" algn="ctr" rtl="0">
              <a:lnSpc>
                <a:spcPct val="90000"/>
              </a:lnSpc>
              <a:spcBef>
                <a:spcPts val="0"/>
              </a:spcBef>
              <a:spcAft>
                <a:spcPts val="0"/>
              </a:spcAft>
              <a:buClr>
                <a:schemeClr val="lt1"/>
              </a:buClr>
              <a:buSzPts val="4100"/>
              <a:buFont typeface="Gill Sans"/>
              <a:buNone/>
            </a:pPr>
            <a:endParaRPr sz="3600"/>
          </a:p>
          <a:p>
            <a:pPr marL="0" lvl="0" indent="0" algn="l" rtl="0">
              <a:lnSpc>
                <a:spcPct val="90000"/>
              </a:lnSpc>
              <a:spcBef>
                <a:spcPts val="0"/>
              </a:spcBef>
              <a:spcAft>
                <a:spcPts val="0"/>
              </a:spcAft>
              <a:buClr>
                <a:schemeClr val="lt1"/>
              </a:buClr>
              <a:buSzPts val="4100"/>
              <a:buFont typeface="Gill Sans"/>
              <a:buNone/>
            </a:pPr>
            <a:r>
              <a:rPr lang="en" sz="3900"/>
              <a:t>“</a:t>
            </a:r>
            <a:r>
              <a:rPr lang="en" sz="2600"/>
              <a:t>Topher consistently demonstrates the type of curiosity needed in our future generation of scientists. He wants to understand how experiments work, and he takes initiative to delve into the literature and explore new directions for his project.”</a:t>
            </a:r>
            <a:endParaRPr sz="3900"/>
          </a:p>
          <a:p>
            <a:pPr marL="0" lvl="0" indent="0" algn="ctr" rtl="0">
              <a:lnSpc>
                <a:spcPct val="90000"/>
              </a:lnSpc>
              <a:spcBef>
                <a:spcPts val="0"/>
              </a:spcBef>
              <a:spcAft>
                <a:spcPts val="0"/>
              </a:spcAft>
              <a:buClr>
                <a:schemeClr val="lt1"/>
              </a:buClr>
              <a:buSzPts val="4100"/>
              <a:buFont typeface="Gill Sans"/>
              <a:buNone/>
            </a:pPr>
            <a:endParaRPr sz="3600"/>
          </a:p>
          <a:p>
            <a:pPr marL="0" lvl="0" indent="0" algn="l" rtl="0">
              <a:spcBef>
                <a:spcPts val="0"/>
              </a:spcBef>
              <a:spcAft>
                <a:spcPts val="0"/>
              </a:spcAft>
              <a:buClr>
                <a:schemeClr val="dk1"/>
              </a:buClr>
              <a:buSzPts val="1100"/>
              <a:buFont typeface="Arial"/>
              <a:buNone/>
            </a:pPr>
            <a:endParaRPr sz="3300"/>
          </a:p>
          <a:p>
            <a:pPr marL="0" lvl="0" indent="0" algn="l" rtl="0">
              <a:lnSpc>
                <a:spcPct val="90000"/>
              </a:lnSpc>
              <a:spcBef>
                <a:spcPts val="0"/>
              </a:spcBef>
              <a:spcAft>
                <a:spcPts val="0"/>
              </a:spcAft>
              <a:buClr>
                <a:schemeClr val="lt1"/>
              </a:buClr>
              <a:buSzPts val="4100"/>
              <a:buFont typeface="Gill Sans"/>
              <a:buNone/>
            </a:pPr>
            <a:endParaRPr sz="3300"/>
          </a:p>
          <a:p>
            <a:pPr marL="0" lvl="0" indent="0" algn="l" rtl="0">
              <a:lnSpc>
                <a:spcPct val="90000"/>
              </a:lnSpc>
              <a:spcBef>
                <a:spcPts val="0"/>
              </a:spcBef>
              <a:spcAft>
                <a:spcPts val="0"/>
              </a:spcAft>
              <a:buClr>
                <a:schemeClr val="lt1"/>
              </a:buClr>
              <a:buSzPts val="4100"/>
              <a:buFont typeface="Gill Sans"/>
              <a:buNone/>
            </a:pPr>
            <a:endParaRPr sz="3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1011125" y="45473"/>
            <a:ext cx="7978200" cy="658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800"/>
              <a:t>Outstanding Research Award </a:t>
            </a:r>
            <a:endParaRPr sz="3800"/>
          </a:p>
        </p:txBody>
      </p:sp>
      <p:sp>
        <p:nvSpPr>
          <p:cNvPr id="180" name="Google Shape;180;p32"/>
          <p:cNvSpPr txBox="1">
            <a:spLocks noGrp="1"/>
          </p:cNvSpPr>
          <p:nvPr>
            <p:ph type="title"/>
          </p:nvPr>
        </p:nvSpPr>
        <p:spPr>
          <a:xfrm>
            <a:off x="469450" y="912250"/>
            <a:ext cx="7695000" cy="658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4100"/>
              <a:buFont typeface="Gill Sans"/>
              <a:buNone/>
            </a:pPr>
            <a:r>
              <a:rPr lang="en" sz="3600"/>
              <a:t>Emma Simmons</a:t>
            </a:r>
            <a:endParaRPr sz="3600"/>
          </a:p>
          <a:p>
            <a:pPr marL="0" lvl="0" indent="0" algn="l" rtl="0">
              <a:lnSpc>
                <a:spcPct val="90000"/>
              </a:lnSpc>
              <a:spcBef>
                <a:spcPts val="0"/>
              </a:spcBef>
              <a:spcAft>
                <a:spcPts val="0"/>
              </a:spcAft>
              <a:buClr>
                <a:schemeClr val="lt1"/>
              </a:buClr>
              <a:buSzPts val="4100"/>
              <a:buFont typeface="Gill Sans"/>
              <a:buNone/>
            </a:pPr>
            <a:endParaRPr sz="3600"/>
          </a:p>
          <a:p>
            <a:pPr marL="0" lvl="0" indent="0" algn="l" rtl="0">
              <a:lnSpc>
                <a:spcPct val="90000"/>
              </a:lnSpc>
              <a:spcBef>
                <a:spcPts val="0"/>
              </a:spcBef>
              <a:spcAft>
                <a:spcPts val="0"/>
              </a:spcAft>
              <a:buClr>
                <a:schemeClr val="lt1"/>
              </a:buClr>
              <a:buSzPts val="4100"/>
              <a:buFont typeface="Gill Sans"/>
              <a:buNone/>
            </a:pPr>
            <a:r>
              <a:rPr lang="en" sz="2600"/>
              <a:t>"It was a great pleasure having Emma Simmons in my organic chemistry class, and I am delighted with her excellent progress and productivity in my research lab, where she has been actively engaged in synthesizing new molecules as potential new antibiotics, and has earned co-authorship on two separate</a:t>
            </a:r>
            <a:endParaRPr sz="2600"/>
          </a:p>
          <a:p>
            <a:pPr marL="0" lvl="0" indent="0" algn="l" rtl="0">
              <a:lnSpc>
                <a:spcPct val="90000"/>
              </a:lnSpc>
              <a:spcBef>
                <a:spcPts val="0"/>
              </a:spcBef>
              <a:spcAft>
                <a:spcPts val="0"/>
              </a:spcAft>
              <a:buClr>
                <a:schemeClr val="lt1"/>
              </a:buClr>
              <a:buSzPts val="4100"/>
              <a:buFont typeface="Gill Sans"/>
              <a:buNone/>
            </a:pPr>
            <a:r>
              <a:rPr lang="en" sz="2600"/>
              <a:t>manuscripts.”</a:t>
            </a:r>
            <a:endParaRPr sz="2600"/>
          </a:p>
          <a:p>
            <a:pPr marL="0" lvl="0" indent="0" algn="ctr" rtl="0">
              <a:lnSpc>
                <a:spcPct val="90000"/>
              </a:lnSpc>
              <a:spcBef>
                <a:spcPts val="0"/>
              </a:spcBef>
              <a:spcAft>
                <a:spcPts val="0"/>
              </a:spcAft>
              <a:buClr>
                <a:schemeClr val="lt1"/>
              </a:buClr>
              <a:buSzPts val="4100"/>
              <a:buFont typeface="Gill Sans"/>
              <a:buNone/>
            </a:pPr>
            <a:endParaRPr sz="3600"/>
          </a:p>
          <a:p>
            <a:pPr marL="0" lvl="0" indent="0" algn="l" rtl="0">
              <a:spcBef>
                <a:spcPts val="0"/>
              </a:spcBef>
              <a:spcAft>
                <a:spcPts val="0"/>
              </a:spcAft>
              <a:buClr>
                <a:schemeClr val="dk1"/>
              </a:buClr>
              <a:buSzPts val="1100"/>
              <a:buFont typeface="Arial"/>
              <a:buNone/>
            </a:pPr>
            <a:endParaRPr sz="3300"/>
          </a:p>
          <a:p>
            <a:pPr marL="0" lvl="0" indent="0" algn="l" rtl="0">
              <a:lnSpc>
                <a:spcPct val="90000"/>
              </a:lnSpc>
              <a:spcBef>
                <a:spcPts val="0"/>
              </a:spcBef>
              <a:spcAft>
                <a:spcPts val="0"/>
              </a:spcAft>
              <a:buClr>
                <a:schemeClr val="lt1"/>
              </a:buClr>
              <a:buSzPts val="4100"/>
              <a:buFont typeface="Gill Sans"/>
              <a:buNone/>
            </a:pPr>
            <a:endParaRPr sz="3300"/>
          </a:p>
          <a:p>
            <a:pPr marL="0" lvl="0" indent="0" algn="l" rtl="0">
              <a:lnSpc>
                <a:spcPct val="90000"/>
              </a:lnSpc>
              <a:spcBef>
                <a:spcPts val="0"/>
              </a:spcBef>
              <a:spcAft>
                <a:spcPts val="0"/>
              </a:spcAft>
              <a:buClr>
                <a:schemeClr val="lt1"/>
              </a:buClr>
              <a:buSzPts val="4100"/>
              <a:buFont typeface="Gill Sans"/>
              <a:buNone/>
            </a:pPr>
            <a:endParaRPr sz="3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1011125" y="45473"/>
            <a:ext cx="7978200" cy="658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100"/>
              <a:buFont typeface="Gill Sans"/>
              <a:buNone/>
            </a:pPr>
            <a:r>
              <a:rPr lang="en" sz="3800"/>
              <a:t>Outstanding Research Award </a:t>
            </a:r>
            <a:endParaRPr sz="3800"/>
          </a:p>
        </p:txBody>
      </p:sp>
      <p:sp>
        <p:nvSpPr>
          <p:cNvPr id="186" name="Google Shape;186;p33"/>
          <p:cNvSpPr txBox="1">
            <a:spLocks noGrp="1"/>
          </p:cNvSpPr>
          <p:nvPr>
            <p:ph type="title"/>
          </p:nvPr>
        </p:nvSpPr>
        <p:spPr>
          <a:xfrm>
            <a:off x="469450" y="912250"/>
            <a:ext cx="7695000" cy="658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4100"/>
              <a:buFont typeface="Gill Sans"/>
              <a:buNone/>
            </a:pPr>
            <a:r>
              <a:rPr lang="en" sz="3600"/>
              <a:t>Madeline Moran</a:t>
            </a:r>
            <a:endParaRPr sz="3600"/>
          </a:p>
          <a:p>
            <a:pPr marL="0" lvl="0" indent="0" algn="l" rtl="0">
              <a:lnSpc>
                <a:spcPct val="90000"/>
              </a:lnSpc>
              <a:spcBef>
                <a:spcPts val="0"/>
              </a:spcBef>
              <a:spcAft>
                <a:spcPts val="0"/>
              </a:spcAft>
              <a:buClr>
                <a:schemeClr val="lt1"/>
              </a:buClr>
              <a:buSzPts val="4100"/>
              <a:buFont typeface="Gill Sans"/>
              <a:buNone/>
            </a:pPr>
            <a:endParaRPr sz="3600"/>
          </a:p>
          <a:p>
            <a:pPr marL="0" lvl="0" indent="0" algn="l" rtl="0">
              <a:lnSpc>
                <a:spcPct val="90000"/>
              </a:lnSpc>
              <a:spcBef>
                <a:spcPts val="0"/>
              </a:spcBef>
              <a:spcAft>
                <a:spcPts val="0"/>
              </a:spcAft>
              <a:buClr>
                <a:schemeClr val="lt1"/>
              </a:buClr>
              <a:buSzPts val="4100"/>
              <a:buFont typeface="Gill Sans"/>
              <a:buNone/>
            </a:pPr>
            <a:r>
              <a:rPr lang="en" sz="2600"/>
              <a:t>"I recall asking her to check on a phishing experiment at 1pm. By 5pm, she had the result to me. I have worked with PhD students, whose time is spent only on research compared to undergraduate students who have to take a lot of classes, and they don’t respond as quickly as her. Madeline is also inquisitive which is an excellent trait to have as a researcher.”</a:t>
            </a:r>
            <a:endParaRPr sz="3600"/>
          </a:p>
          <a:p>
            <a:pPr marL="0" lvl="0" indent="0" algn="l" rtl="0">
              <a:spcBef>
                <a:spcPts val="0"/>
              </a:spcBef>
              <a:spcAft>
                <a:spcPts val="0"/>
              </a:spcAft>
              <a:buClr>
                <a:schemeClr val="dk1"/>
              </a:buClr>
              <a:buSzPts val="1100"/>
              <a:buFont typeface="Arial"/>
              <a:buNone/>
            </a:pPr>
            <a:endParaRPr sz="3300"/>
          </a:p>
          <a:p>
            <a:pPr marL="0" lvl="0" indent="0" algn="l" rtl="0">
              <a:lnSpc>
                <a:spcPct val="90000"/>
              </a:lnSpc>
              <a:spcBef>
                <a:spcPts val="0"/>
              </a:spcBef>
              <a:spcAft>
                <a:spcPts val="0"/>
              </a:spcAft>
              <a:buClr>
                <a:schemeClr val="lt1"/>
              </a:buClr>
              <a:buSzPts val="4100"/>
              <a:buFont typeface="Gill Sans"/>
              <a:buNone/>
            </a:pPr>
            <a:endParaRPr sz="3300"/>
          </a:p>
          <a:p>
            <a:pPr marL="0" lvl="0" indent="0" algn="l" rtl="0">
              <a:lnSpc>
                <a:spcPct val="90000"/>
              </a:lnSpc>
              <a:spcBef>
                <a:spcPts val="0"/>
              </a:spcBef>
              <a:spcAft>
                <a:spcPts val="0"/>
              </a:spcAft>
              <a:buClr>
                <a:schemeClr val="lt1"/>
              </a:buClr>
              <a:buSzPts val="4100"/>
              <a:buFont typeface="Gill Sans"/>
              <a:buNone/>
            </a:pPr>
            <a:endParaRPr sz="3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lebrationVTI">
  <a:themeElements>
    <a:clrScheme name="Custom 25">
      <a:dk1>
        <a:srgbClr val="000000"/>
      </a:dk1>
      <a:lt1>
        <a:srgbClr val="FFFFFF"/>
      </a:lt1>
      <a:dk2>
        <a:srgbClr val="420023"/>
      </a:dk2>
      <a:lt2>
        <a:srgbClr val="FDFBF9"/>
      </a:lt2>
      <a:accent1>
        <a:srgbClr val="91274F"/>
      </a:accent1>
      <a:accent2>
        <a:srgbClr val="97446E"/>
      </a:accent2>
      <a:accent3>
        <a:srgbClr val="24BEEE"/>
      </a:accent3>
      <a:accent4>
        <a:srgbClr val="A52B3A"/>
      </a:accent4>
      <a:accent5>
        <a:srgbClr val="F39E29"/>
      </a:accent5>
      <a:accent6>
        <a:srgbClr val="E87450"/>
      </a:accent6>
      <a:hlink>
        <a:srgbClr val="F55D5D"/>
      </a:hlink>
      <a:folHlink>
        <a:srgbClr val="EA3A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2129</Words>
  <Application>Microsoft Office PowerPoint</Application>
  <PresentationFormat>On-screen Show (16:9)</PresentationFormat>
  <Paragraphs>217</Paragraphs>
  <Slides>48</Slides>
  <Notes>48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Gill Sans</vt:lpstr>
      <vt:lpstr>Arial</vt:lpstr>
      <vt:lpstr>Calibri</vt:lpstr>
      <vt:lpstr>Spectral</vt:lpstr>
      <vt:lpstr>Roboto</vt:lpstr>
      <vt:lpstr>Simple Light</vt:lpstr>
      <vt:lpstr>CelebrationVTI</vt:lpstr>
      <vt:lpstr>2022 Undergraduate Research and Engagement Symposium Awards</vt:lpstr>
      <vt:lpstr>Outstanding Undergraduate Research Award</vt:lpstr>
      <vt:lpstr>Outstanding Undergraduate Research Award Recipients</vt:lpstr>
      <vt:lpstr>Outstanding Research Award </vt:lpstr>
      <vt:lpstr>Outstanding Research Award </vt:lpstr>
      <vt:lpstr>Outstanding Research Award </vt:lpstr>
      <vt:lpstr>Outstanding Research Award </vt:lpstr>
      <vt:lpstr>Outstanding Research Award </vt:lpstr>
      <vt:lpstr>Outstanding Research Award </vt:lpstr>
      <vt:lpstr>Outstanding Research Award </vt:lpstr>
      <vt:lpstr>Outstanding Research Award </vt:lpstr>
      <vt:lpstr>Outstanding Research Award </vt:lpstr>
      <vt:lpstr>Outstanding Research Award </vt:lpstr>
      <vt:lpstr>Outstanding Research Award </vt:lpstr>
      <vt:lpstr>Outstanding Research Award </vt:lpstr>
      <vt:lpstr>Graduate Student Mentor Award</vt:lpstr>
      <vt:lpstr>Graduate Student Mentor Award</vt:lpstr>
      <vt:lpstr>Mary Therese Langerbeck Award for Undergraduate Research Mentoring</vt:lpstr>
      <vt:lpstr>Mary Therese Langerbeck Award for Undergraduate Research Mentoring </vt:lpstr>
      <vt:lpstr>Mary Therese Langerbeck Award for Undergraduate Research Mentoring </vt:lpstr>
      <vt:lpstr>Mary Therese Langerbeck Award for Undergraduate Research Mentoring </vt:lpstr>
      <vt:lpstr>Faculty Certificate in Experiential Education</vt:lpstr>
      <vt:lpstr>Community-Engaged Experiential Learning Scholars  </vt:lpstr>
      <vt:lpstr>Community Engagement Awards</vt:lpstr>
      <vt:lpstr>Community Engagement Award </vt:lpstr>
      <vt:lpstr>Community Engagement Award </vt:lpstr>
      <vt:lpstr>Community Engagement Award </vt:lpstr>
      <vt:lpstr>Community Engagement Award </vt:lpstr>
      <vt:lpstr>Community Engagement Award </vt:lpstr>
      <vt:lpstr>Community Engagement Award </vt:lpstr>
      <vt:lpstr>Community Engagement Award </vt:lpstr>
      <vt:lpstr>Community Engagement Award </vt:lpstr>
      <vt:lpstr>Community Engagement Award </vt:lpstr>
      <vt:lpstr>Community Engagement Award </vt:lpstr>
      <vt:lpstr>Community Engagement Award </vt:lpstr>
      <vt:lpstr>Community Engagement Award </vt:lpstr>
      <vt:lpstr>Learning Portfolio Reflection Awards</vt:lpstr>
      <vt:lpstr>Learning Portfolio Reflection Award</vt:lpstr>
      <vt:lpstr>Learning Portfolio Reflection Award</vt:lpstr>
      <vt:lpstr>Learning Portfolio Reflection Award</vt:lpstr>
      <vt:lpstr>Learning Portfolio Reflection Award</vt:lpstr>
      <vt:lpstr>Learning Portfolio Reflection Award</vt:lpstr>
      <vt:lpstr>Learning Portfolio Reflection Awards</vt:lpstr>
      <vt:lpstr>Community Partner Award for Coeducation</vt:lpstr>
      <vt:lpstr>Community Partner Award for Coeducation </vt:lpstr>
      <vt:lpstr>Community Partner Award</vt:lpstr>
      <vt:lpstr>Community Partner Award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Undergraduate Research and Engagement Symposium Awards</dc:title>
  <dc:creator>Flores, Maritza</dc:creator>
  <cp:lastModifiedBy>Flores, Maritza</cp:lastModifiedBy>
  <cp:revision>1</cp:revision>
  <dcterms:modified xsi:type="dcterms:W3CDTF">2022-04-25T13:54:48Z</dcterms:modified>
</cp:coreProperties>
</file>